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58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2122E-9C24-4C92-BF5C-4AF73B0C4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4FADA7-C75F-4DAB-9641-AC589A35E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59E0BF-517C-4B52-B58B-DD557854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EF68-4E48-4039-A790-1C073FD541E3}" type="datetimeFigureOut">
              <a:rPr lang="ru-BY" smtClean="0"/>
              <a:t>07/21/2025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61832A-021C-4418-A105-9F9F33916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056C2-8C5A-41A7-BCE8-0AC77660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90F9-9516-4558-9AE1-A9D5040EAF2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37009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F5DC9-08EE-4678-88E1-041EFA37D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CF382E-5A6F-483F-8D1C-146CAD093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F7D80B-6E13-4C24-9E1E-997D43A5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EF68-4E48-4039-A790-1C073FD541E3}" type="datetimeFigureOut">
              <a:rPr lang="ru-BY" smtClean="0"/>
              <a:t>07/21/2025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DA3408-A127-4AE4-BEB3-D75EBD818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A1246D-393B-48B2-8CDE-358F56C4F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90F9-9516-4558-9AE1-A9D5040EAF2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803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44FA30-5F92-4B11-A71E-2C10E4B939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3D910E-CA5D-4AE7-A0A2-AF544286A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644CF9-59D4-49D3-994E-AEA13F1DF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EF68-4E48-4039-A790-1C073FD541E3}" type="datetimeFigureOut">
              <a:rPr lang="ru-BY" smtClean="0"/>
              <a:t>07/21/2025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5BE77D-61BF-4D50-8B21-E5CCD6929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87D2BD-83B9-4F8D-858B-99310E82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90F9-9516-4558-9AE1-A9D5040EAF2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2302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2609-1B7E-44D5-AC7C-E11D450F1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E6180D-C194-4780-B4BB-6DBB64886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0B5157-C82B-46B6-8C60-3C8639FB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EF68-4E48-4039-A790-1C073FD541E3}" type="datetimeFigureOut">
              <a:rPr lang="ru-BY" smtClean="0"/>
              <a:t>07/21/2025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A6CF7-5557-4744-9AA9-381FB358D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ABE217-73CA-42B4-862F-992F535E6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90F9-9516-4558-9AE1-A9D5040EAF2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66561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9F81E-97B9-4E9B-9E85-6CA7E01F2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F2C1A7-A1C8-4402-B530-DCA2796A0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21C1A2-BDC4-4AB4-9A8B-43929641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EF68-4E48-4039-A790-1C073FD541E3}" type="datetimeFigureOut">
              <a:rPr lang="ru-BY" smtClean="0"/>
              <a:t>07/21/2025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F2551F-C316-4EAC-80E2-144BC6C06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89D6E5-B1BC-4B2D-BB57-A398F502F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90F9-9516-4558-9AE1-A9D5040EAF2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62868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45278-A6CF-4108-A9B7-0EC78BAB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3CF96F-B74B-4FF8-9DAE-362773073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688904-2A74-444F-899D-278A63268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B53946-9942-42C5-A799-8211BE51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EF68-4E48-4039-A790-1C073FD541E3}" type="datetimeFigureOut">
              <a:rPr lang="ru-BY" smtClean="0"/>
              <a:t>07/21/2025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6F6241-64EC-40AA-B7CB-2D522E955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EFF95-3EC8-4C33-9273-F57BEE8C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90F9-9516-4558-9AE1-A9D5040EAF2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435369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AF54-A49D-4111-8D2C-682278182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198F31-ABB5-4C82-ADED-AD2AF7C97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3ACBBB-C7C2-4718-B3AF-6A27196CC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2EA4E5-3BE6-42BE-863E-A206233BAC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490E177-A36B-40B8-B2CB-EE2C3EAC27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64B1B0-1F91-47F2-9AA2-4AAC2BC20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EF68-4E48-4039-A790-1C073FD541E3}" type="datetimeFigureOut">
              <a:rPr lang="ru-BY" smtClean="0"/>
              <a:t>07/21/2025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6C523F-1604-4D3E-BDC9-59A4534F6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6E9B72B-98B8-4B79-90E3-30703A64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90F9-9516-4558-9AE1-A9D5040EAF2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828794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9998F-F7EB-4F39-A1E4-8E79CE20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766A64-F77B-4CD6-B886-7AC9EED5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EF68-4E48-4039-A790-1C073FD541E3}" type="datetimeFigureOut">
              <a:rPr lang="ru-BY" smtClean="0"/>
              <a:t>07/21/2025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792A0E-4D67-4898-90D9-144ECE44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5EB68A-7484-42F8-A69C-35052C8D5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90F9-9516-4558-9AE1-A9D5040EAF2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542999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F924F9-144E-4425-8D16-3929B7B5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EF68-4E48-4039-A790-1C073FD541E3}" type="datetimeFigureOut">
              <a:rPr lang="ru-BY" smtClean="0"/>
              <a:t>07/21/2025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9F6997-0B8C-4C20-954F-3E9A23466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16F8F5-45F8-4227-8D29-45C37C056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90F9-9516-4558-9AE1-A9D5040EAF2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5570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B34FA-9FF9-4187-A1EF-784C58D36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67234C-0B2D-40C1-8B0B-6477DB561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F8D5A2-7033-46FC-AF6C-DC6AED40B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2F9005-7214-44B5-8E84-8C271B307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EF68-4E48-4039-A790-1C073FD541E3}" type="datetimeFigureOut">
              <a:rPr lang="ru-BY" smtClean="0"/>
              <a:t>07/21/2025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BFE055-C554-455E-8FD8-421065E29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3BB865-37BC-48FD-9EE7-57C37DF68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90F9-9516-4558-9AE1-A9D5040EAF2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317259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A7DB5-936F-4FB0-A0A1-333FA666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562910-C1D8-47F9-B890-8A134449E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846002-B64D-4A59-AAAB-73217B329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548AFB-5BB0-4933-A5D1-52E8ED651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EF68-4E48-4039-A790-1C073FD541E3}" type="datetimeFigureOut">
              <a:rPr lang="ru-BY" smtClean="0"/>
              <a:t>07/21/2025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27E169-6F06-4B51-B07D-7F2EE1C10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A930EA-24E3-4807-9AE2-C618F5150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90F9-9516-4558-9AE1-A9D5040EAF2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867873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2DE27D-AC01-488A-98CF-8118E0C4E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1200B-9C1D-4949-A14C-FB998EF99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EEF1FD-187F-4371-9517-24572B2088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8EF68-4E48-4039-A790-1C073FD541E3}" type="datetimeFigureOut">
              <a:rPr lang="ru-BY" smtClean="0"/>
              <a:t>07/21/2025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C64567-6A3E-4AF1-BFA5-7F36C03B9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B51BF-C278-4383-B9C0-6553F72F6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690F9-9516-4558-9AE1-A9D5040EAF2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37232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A9E708-18E1-4089-B854-22EF15D8A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b="155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912E7-CE54-49F9-B82C-BBF6D3214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799" y="952500"/>
            <a:ext cx="10229851" cy="2695575"/>
          </a:xfrm>
          <a:solidFill>
            <a:schemeClr val="bg1">
              <a:alpha val="55000"/>
            </a:schemeClr>
          </a:solidFill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Bahnschrift SemiBold Condensed" panose="020B0502040204020203" pitchFamily="34" charset="0"/>
              </a:rPr>
              <a:t>Правила расследования и учета несчастных случаев на производстве и профессиональных заболеваний </a:t>
            </a:r>
            <a:endParaRPr lang="ru-BY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B9FB0C7-FF3C-41BC-B4BB-2DD075216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2925" y="5126038"/>
            <a:ext cx="7629525" cy="1417637"/>
          </a:xfrm>
          <a:solidFill>
            <a:schemeClr val="dk1">
              <a:alpha val="6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/>
            <a:r>
              <a:rPr lang="ru-RU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Bahnschrift SemiBold Condensed" panose="020B0502040204020203" pitchFamily="34" charset="0"/>
              </a:rPr>
              <a:t>КОЗУБОВСКИЙ АЛЕКСАНДР СЕРГЕЕВИЧ</a:t>
            </a:r>
            <a:endParaRPr lang="ru-BY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bg1"/>
              </a:solidFill>
              <a:latin typeface="Bahnschrift SemiBold Condensed" panose="020B0502040204020203" pitchFamily="34" charset="0"/>
            </a:endParaRPr>
          </a:p>
          <a:p>
            <a:pPr algn="r"/>
            <a:r>
              <a:rPr lang="ru-RU" sz="2000" i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Заместитель начальника Речицкого </a:t>
            </a:r>
            <a:r>
              <a:rPr lang="ru-RU" sz="2000" i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межрайонного отдела </a:t>
            </a:r>
            <a:br>
              <a:rPr lang="ru-RU" sz="2000" i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</a:br>
            <a:r>
              <a:rPr lang="ru-RU" sz="2000" i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Гомельского областного управления Департамента государственной инспекции труда </a:t>
            </a:r>
            <a:br>
              <a:rPr lang="ru-RU" sz="2000" i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</a:br>
            <a:r>
              <a:rPr lang="ru-RU" sz="2000" i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Министерства труда и социальной защиты Республики Беларусь </a:t>
            </a:r>
          </a:p>
        </p:txBody>
      </p:sp>
    </p:spTree>
    <p:extLst>
      <p:ext uri="{BB962C8B-B14F-4D97-AF65-F5344CB8AC3E}">
        <p14:creationId xmlns:p14="http://schemas.microsoft.com/office/powerpoint/2010/main" val="1742388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bg2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69C2C7-092C-4410-9DE6-C08C2969E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0975" y="390526"/>
            <a:ext cx="6591300" cy="6248400"/>
          </a:xfrm>
        </p:spPr>
        <p:txBody>
          <a:bodyPr>
            <a:noAutofit/>
          </a:bodyPr>
          <a:lstStyle/>
          <a:p>
            <a:pPr indent="0" algn="just">
              <a:spcBef>
                <a:spcPts val="1000"/>
              </a:spcBef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ДЕЙСТВИЯ ДОЛЖНОСТНОГО ЛИЦА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страхователя, организации, на территории которой произошел несчастный случай:</a:t>
            </a:r>
            <a:endParaRPr lang="ru-BY" sz="24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540000" indent="342900" algn="just">
              <a:spcBef>
                <a:spcPts val="1000"/>
              </a:spcBef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 необходимости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немедленно организует оказание первой помощи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потерпевшему (потерпевшим),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вызов мед. работников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на место происшествия /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доставку потерпевшего (потерпевших) в организацию здравоохранения;</a:t>
            </a:r>
            <a:endParaRPr lang="ru-BY" sz="2200" dirty="0">
              <a:solidFill>
                <a:schemeClr val="accent1">
                  <a:lumMod val="50000"/>
                </a:schemeClr>
              </a:solidFill>
              <a:effectLst/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540000" indent="342900" algn="just">
              <a:spcBef>
                <a:spcPts val="1000"/>
              </a:spcBef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принимает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неотложные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меры по предотвращению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развития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аварийной ситуации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и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воздействия травмирующих факторов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на др. лиц;</a:t>
            </a:r>
            <a:endParaRPr lang="ru-BY" sz="22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540000" indent="342900" algn="just">
              <a:spcBef>
                <a:spcPts val="1000"/>
              </a:spcBef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обеспечивает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до начала расследования несчастного случая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сохранение обстановки на месте его происшествия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, а если это невозможно - фиксирование обстановки путем составления схемы, фотографирования или иным способом;</a:t>
            </a:r>
            <a:endParaRPr lang="ru-BY" sz="22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540000" indent="342900" algn="just">
              <a:spcBef>
                <a:spcPts val="1000"/>
              </a:spcBef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немедленно сообщает руководителю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страхователя, организации, на территории которой произошел несчастный случай (лицу, исполняющему его обязанности),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 произошедшем несчастном случае.</a:t>
            </a:r>
            <a:endParaRPr lang="ru-BY" sz="2200" dirty="0">
              <a:solidFill>
                <a:schemeClr val="accent1">
                  <a:lumMod val="50000"/>
                </a:schemeClr>
              </a:solidFill>
              <a:effectLst/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pic>
        <p:nvPicPr>
          <p:cNvPr id="2050" name="Picture 2" descr="Более 148 600 работ на тему «первая помощь»: стоковые фото, картинки и  изображения royalty-free - iStock">
            <a:extLst>
              <a:ext uri="{FF2B5EF4-FFF2-40B4-BE49-F238E27FC236}">
                <a16:creationId xmlns:a16="http://schemas.microsoft.com/office/drawing/2014/main" id="{91C5D272-6C30-498A-9D29-C7E961FCD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18" r="27937"/>
          <a:stretch/>
        </p:blipFill>
        <p:spPr bwMode="auto">
          <a:xfrm>
            <a:off x="6591300" y="0"/>
            <a:ext cx="5600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625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1E7690D-D402-4BEE-8319-5340448A3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8050" y="171450"/>
            <a:ext cx="8572499" cy="6619874"/>
          </a:xfrm>
        </p:spPr>
        <p:txBody>
          <a:bodyPr>
            <a:normAutofit fontScale="92500"/>
          </a:bodyPr>
          <a:lstStyle/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принимают меры по устранению причин несчастного случая (при необходимости);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позднее рабочего дня, следующего за днем происшествия несчастного случая, направляют сообщение об этом страхователю потерпевшего, одному из совершеннолетних членов его семьи, профсоюзу;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позднее рабочего дня, следующего за днем происшествия несчастного случая, направляют в организацию здравоохранения запрос о тяжести производственной травмы потерпевшего, о нахождении потерпевшего в состоянии алкогольного опьянения / в состоянии, вызванном потреблением наркотических средств, психотропных веществ, их аналогов, токсических и др. одурманивающих веществ;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направляют сообщение о несчастном случае страховщику не позднее рабочего дня, следующего за днем получения заключения о тяжести производственной травмы потерпевшего, с копией этого заключения, а о групповом несчастном случае и несчастном случае со смертельным исходом - не позднее рабочего дня, следующего за днем получения сообщения о несчастном случае;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позднее рабочего дня, следующего за днем происшествия несчастного случая, направляют сообщение о несчастном случае в вышестоящую организацию (при ее наличии) и местный исполнительный и распорядительный орган, на подведомственной территории которого расположен страхователь. В случае, если страхователь, организация входят в состав (систему) республиканского органа государственного управления или иной организации, подчиненной Правительству Республики Беларусь, либо если его (ее) имущество находится в республиканской собственности (акции (доли в уставном фонде) принадлежат Республике Беларусь и переданы в управление республиканскому органу государственного управления), страхователь, организация дополнительно направляют сообщение о несчастном случае в республиканский орган государственного управления;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информируют потерпевшего (при несчастном случае со смертельным исходом - одного из совершеннолетних членов семьи потерпевшего) о начале проведения расследования несчастного случая (специального расследования) не позднее окончания рабочего дня, в котором начато расследование;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обеспечивают проведение расследования несчастного случая в соответствии с Правилами.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7546B-8A79-4BB9-83EA-F9D9CE2F9474}"/>
              </a:ext>
            </a:extLst>
          </p:cNvPr>
          <p:cNvSpPr txBox="1"/>
          <p:nvPr/>
        </p:nvSpPr>
        <p:spPr>
          <a:xfrm>
            <a:off x="95251" y="1219229"/>
            <a:ext cx="29718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highlight>
                  <a:srgbClr val="FFFF00"/>
                </a:highlight>
                <a:latin typeface="Bahnschrift SemiBold Condensed" panose="020B0502040204020203" pitchFamily="34" charset="0"/>
              </a:rPr>
              <a:t>Действия страхователя, организации,</a:t>
            </a:r>
            <a:r>
              <a:rPr lang="ru-RU" sz="32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на территории которых произошел несчастный случай, </a:t>
            </a:r>
            <a:r>
              <a:rPr lang="ru-RU" sz="3200" dirty="0">
                <a:solidFill>
                  <a:srgbClr val="002060"/>
                </a:solidFill>
                <a:highlight>
                  <a:srgbClr val="FFFF00"/>
                </a:highlight>
                <a:latin typeface="Bahnschrift SemiBold Condensed" panose="020B0502040204020203" pitchFamily="34" charset="0"/>
              </a:rPr>
              <a:t>при получении сообщения о несчастном случае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7B53D6-24C4-48EF-A3FE-B4921EF7A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3454" flipV="1">
            <a:off x="1659806" y="-411791"/>
            <a:ext cx="2247985" cy="238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68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Пнг Обводка овал 30 фото">
            <a:extLst>
              <a:ext uri="{FF2B5EF4-FFF2-40B4-BE49-F238E27FC236}">
                <a16:creationId xmlns:a16="http://schemas.microsoft.com/office/drawing/2014/main" id="{DE42366D-0FBB-4BCE-BA9E-E4D70E591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3744060"/>
            <a:ext cx="6534149" cy="299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нг Обводка овал 30 фото">
            <a:extLst>
              <a:ext uri="{FF2B5EF4-FFF2-40B4-BE49-F238E27FC236}">
                <a16:creationId xmlns:a16="http://schemas.microsoft.com/office/drawing/2014/main" id="{457FAE5C-C680-4421-99A8-F153BAFD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7" y="1846813"/>
            <a:ext cx="5534863" cy="224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8863B108-5A08-4A5E-8A06-14B0C44C5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612" y="285066"/>
            <a:ext cx="4676775" cy="1116889"/>
          </a:xfrm>
        </p:spPr>
        <p:txBody>
          <a:bodyPr>
            <a:normAutofit/>
          </a:bodyPr>
          <a:lstStyle/>
          <a:p>
            <a:pPr indent="0" algn="ctr">
              <a:spcBef>
                <a:spcPts val="1000"/>
              </a:spcBef>
              <a:buNone/>
            </a:pP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ОРГАНИЗАЦИЯ ЗДРАВООХРАНЕНИЯ </a:t>
            </a:r>
          </a:p>
          <a:p>
            <a:endParaRPr lang="ru-BY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17A09-E4CC-48FC-B3E7-8742BA0EDBC3}"/>
              </a:ext>
            </a:extLst>
          </p:cNvPr>
          <p:cNvSpPr txBox="1"/>
          <p:nvPr/>
        </p:nvSpPr>
        <p:spPr>
          <a:xfrm>
            <a:off x="6619040" y="4487912"/>
            <a:ext cx="51546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highlight>
                  <a:srgbClr val="FFFF00"/>
                </a:highlight>
                <a:latin typeface="Bahnschrift SemiBold Condensed" panose="020B0502040204020203" pitchFamily="34" charset="0"/>
              </a:rPr>
              <a:t>не позднее 5 рабочих дней</a:t>
            </a:r>
            <a:r>
              <a:rPr lang="ru-RU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предоставляет доп. информацию о:</a:t>
            </a:r>
          </a:p>
          <a:p>
            <a:pPr marL="54000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фактах обращения потерпевшего за мед. помощью и состоянии его здоровья;</a:t>
            </a:r>
          </a:p>
          <a:p>
            <a:pPr marL="54000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сведения о наличии заболеваний, диагнозе;</a:t>
            </a:r>
          </a:p>
          <a:p>
            <a:pPr marL="54000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в случае смерти потерпевшего - информацию о результатах патологоанатомического исследования</a:t>
            </a: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id="{A809FCE0-3CD5-43D3-8ABD-04CB566CC22E}"/>
              </a:ext>
            </a:extLst>
          </p:cNvPr>
          <p:cNvSpPr txBox="1">
            <a:spLocks/>
          </p:cNvSpPr>
          <p:nvPr/>
        </p:nvSpPr>
        <p:spPr>
          <a:xfrm>
            <a:off x="504825" y="4314826"/>
            <a:ext cx="4676775" cy="120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lang="ru-RU" sz="1800" dirty="0">
                <a:solidFill>
                  <a:srgbClr val="002060"/>
                </a:solidFill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направляет</a:t>
            </a:r>
            <a:r>
              <a:rPr lang="ru-RU" sz="18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страхователю, организации или территориальному подразделению Департамента </a:t>
            </a:r>
            <a:r>
              <a:rPr lang="ru-RU" sz="1800" dirty="0">
                <a:solidFill>
                  <a:srgbClr val="002060"/>
                </a:solidFill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заключение о тяжести производственной травмы </a:t>
            </a:r>
            <a:r>
              <a:rPr lang="ru-RU" sz="18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установленной формы.</a:t>
            </a:r>
            <a:endParaRPr lang="ru-BY" sz="1800" dirty="0">
              <a:solidFill>
                <a:srgbClr val="002060"/>
              </a:solidFill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4A2B92-3E0B-4AEF-8506-412999E3E1E0}"/>
              </a:ext>
            </a:extLst>
          </p:cNvPr>
          <p:cNvSpPr txBox="1"/>
          <p:nvPr/>
        </p:nvSpPr>
        <p:spPr>
          <a:xfrm>
            <a:off x="742948" y="2505670"/>
            <a:ext cx="44862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spcBef>
                <a:spcPts val="1000"/>
              </a:spcBef>
              <a:buNone/>
            </a:pPr>
            <a:r>
              <a:rPr lang="ru-RU" sz="1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позднее 3 рабочих дней </a:t>
            </a: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со дня получения запроса страхователя, организации или территориального подразделения Департамента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2D78C1-4503-48BF-BCFA-1D5521D3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25301" flipV="1">
            <a:off x="8052180" y="-67036"/>
            <a:ext cx="2288410" cy="23823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249102-FA80-436E-8AB2-2A0D5D4C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13982">
            <a:off x="2192310" y="-151650"/>
            <a:ext cx="2247985" cy="27740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80A3BA-C258-4B9A-BBC0-49C417ADF44B}"/>
              </a:ext>
            </a:extLst>
          </p:cNvPr>
          <p:cNvSpPr txBox="1"/>
          <p:nvPr/>
        </p:nvSpPr>
        <p:spPr>
          <a:xfrm>
            <a:off x="6801687" y="1828860"/>
            <a:ext cx="52482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highlight>
                  <a:srgbClr val="FFFF00"/>
                </a:highlight>
                <a:latin typeface="Bahnschrift SemiBold Condensed" panose="020B0502040204020203" pitchFamily="34" charset="0"/>
              </a:rPr>
              <a:t>по запросу страхователя, организации, страховщика, Департамента, территориального подразделения Департамента</a:t>
            </a:r>
            <a:r>
              <a:rPr lang="ru-RU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в письменной форме и (или) в виде </a:t>
            </a:r>
            <a:r>
              <a:rPr lang="ru-RU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электр</a:t>
            </a:r>
            <a:r>
              <a:rPr lang="ru-RU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. документа, оформленного в соотв. с законодательством об </a:t>
            </a:r>
            <a:r>
              <a:rPr lang="ru-RU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электр</a:t>
            </a:r>
            <a:r>
              <a:rPr lang="ru-RU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. документах и </a:t>
            </a:r>
            <a:r>
              <a:rPr lang="ru-RU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электр</a:t>
            </a:r>
            <a:r>
              <a:rPr lang="ru-RU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. цифровой подписи, в связи с проведением расследования несчастного случая и профессионального заболевания 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1672304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Как с сентября оформлять документы по расследованию несчастного случая на  производстве">
            <a:extLst>
              <a:ext uri="{FF2B5EF4-FFF2-40B4-BE49-F238E27FC236}">
                <a16:creationId xmlns:a16="http://schemas.microsoft.com/office/drawing/2014/main" id="{BD4D2581-E964-4532-B6AC-C68C1D046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13002"/>
            <a:ext cx="53625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1A9F4-95AD-4BD9-A514-59D3831E1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85750"/>
            <a:ext cx="5781675" cy="395287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РАССЛЕДОВАНИЕ И УЧЕТ НЕСЧАСТНЫХ СЛУЧАЕВ НА ПРОИЗВОДСТВЕ</a:t>
            </a:r>
            <a:endParaRPr lang="ru-BY" sz="4800" dirty="0">
              <a:highlight>
                <a:srgbClr val="FFFF00"/>
              </a:highligh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EC1CB9-6EF8-4DF4-8416-A3163571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4002599"/>
            <a:ext cx="1819275" cy="2660650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уполномоченное должностное лицо страхователя, организации </a:t>
            </a:r>
            <a:endParaRPr lang="ru-BY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892FB-3821-4DBE-A342-8796209FEAE8}"/>
              </a:ext>
            </a:extLst>
          </p:cNvPr>
          <p:cNvSpPr txBox="1"/>
          <p:nvPr/>
        </p:nvSpPr>
        <p:spPr>
          <a:xfrm>
            <a:off x="7467205" y="3825783"/>
            <a:ext cx="4455216" cy="2713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spcBef>
                <a:spcPts val="1000"/>
              </a:spcBef>
              <a:buNone/>
            </a:pPr>
            <a:r>
              <a:rPr lang="ru-RU" sz="1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 необходимости</a:t>
            </a: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для участия в расследовании могут привлекаться др. должностные лица страхователя, организации и (или) иных юр. лиц.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1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Уполномоченное должностное лицо страхователя, организации и перечень лиц, участвующих в расследовании, </a:t>
            </a: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 согласованию с заинтересованными сторонами определяются </a:t>
            </a:r>
            <a:r>
              <a:rPr lang="ru-RU" sz="1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локальным правовым актом страхователя, организации.</a:t>
            </a:r>
            <a:endParaRPr lang="ru-BY" sz="1800" dirty="0">
              <a:solidFill>
                <a:srgbClr val="002060"/>
              </a:solidFill>
              <a:effectLst/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2A9253-5BB7-4838-9B49-10FFACA36562}"/>
              </a:ext>
            </a:extLst>
          </p:cNvPr>
          <p:cNvSpPr txBox="1"/>
          <p:nvPr/>
        </p:nvSpPr>
        <p:spPr>
          <a:xfrm>
            <a:off x="314325" y="1064135"/>
            <a:ext cx="6296025" cy="188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несчастный случай, не приведший к тяжелым производственным травмам;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групповой несчастный случай, несчастный случай со смертельным исходом, несчастный случай, приведший к тяжелым производственным травмам, когда право на проведение такого расследования страхователю предоставлено в случаях и порядке, определенных в частях второй и третьей п. 51 Правил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4" descr="Подарочный сертификат на мастер-класс по флористике. Восторг гарантирован!">
            <a:extLst>
              <a:ext uri="{FF2B5EF4-FFF2-40B4-BE49-F238E27FC236}">
                <a16:creationId xmlns:a16="http://schemas.microsoft.com/office/drawing/2014/main" id="{4BF6A661-265C-47C8-88C3-9670B7AD8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7366">
            <a:off x="5549988" y="2943718"/>
            <a:ext cx="1573302" cy="19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E31EE3-17EC-49F9-8D22-94FC2150834A}"/>
              </a:ext>
            </a:extLst>
          </p:cNvPr>
          <p:cNvSpPr txBox="1"/>
          <p:nvPr/>
        </p:nvSpPr>
        <p:spPr>
          <a:xfrm>
            <a:off x="2500394" y="3889904"/>
            <a:ext cx="370998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уполномоченный представитель профсоюза, специалист по охране труда страхователя, организации или др. специалист, на которого возложены обязанности по охране труда / руководитель (специалист) юр. </a:t>
            </a:r>
            <a:r>
              <a:rPr lang="ru-RU" sz="18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л</a:t>
            </a: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ица (ИП), аккредитованный на оказание услуг в области охраны труда, а также лица, указанные в ч. 1 п. 19 Правил (по их письменному заявлению)</a:t>
            </a:r>
            <a:endParaRPr lang="ru-BY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3BFE2-2FCA-4857-B735-C844C3D2503F}"/>
              </a:ext>
            </a:extLst>
          </p:cNvPr>
          <p:cNvSpPr txBox="1"/>
          <p:nvPr/>
        </p:nvSpPr>
        <p:spPr>
          <a:xfrm>
            <a:off x="517748" y="3416810"/>
            <a:ext cx="149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</a:t>
            </a: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асследует</a:t>
            </a:r>
            <a:endParaRPr lang="ru-BY" dirty="0"/>
          </a:p>
        </p:txBody>
      </p:sp>
      <p:pic>
        <p:nvPicPr>
          <p:cNvPr id="2054" name="Picture 6" descr="Плюс – Бесплатные иконки: знаки">
            <a:extLst>
              <a:ext uri="{FF2B5EF4-FFF2-40B4-BE49-F238E27FC236}">
                <a16:creationId xmlns:a16="http://schemas.microsoft.com/office/drawing/2014/main" id="{1B38076B-AF71-49AF-9113-804C36F02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981" y="4405995"/>
            <a:ext cx="693671" cy="69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овал без фона (49 фото)">
            <a:extLst>
              <a:ext uri="{FF2B5EF4-FFF2-40B4-BE49-F238E27FC236}">
                <a16:creationId xmlns:a16="http://schemas.microsoft.com/office/drawing/2014/main" id="{18EFA5CC-A433-4137-9FF8-5B8AADA49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79" y="3148270"/>
            <a:ext cx="1629210" cy="90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871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441D18-C34E-49E6-8487-78B2015E7CCE}"/>
              </a:ext>
            </a:extLst>
          </p:cNvPr>
          <p:cNvSpPr txBox="1"/>
          <p:nvPr/>
        </p:nvSpPr>
        <p:spPr>
          <a:xfrm>
            <a:off x="864704" y="330160"/>
            <a:ext cx="11062253" cy="2195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ctr">
              <a:spcBef>
                <a:spcPts val="1000"/>
              </a:spcBef>
            </a:pP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Несчастные случаи </a:t>
            </a:r>
          </a:p>
          <a:p>
            <a:pPr indent="342900" algn="ctr">
              <a:spcBef>
                <a:spcPts val="1000"/>
              </a:spcBef>
            </a:pPr>
            <a:r>
              <a:rPr lang="ru-RU" sz="2400" i="1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(</a:t>
            </a:r>
            <a:r>
              <a:rPr lang="ru-RU" sz="2400" i="1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исключ</a:t>
            </a:r>
            <a:r>
              <a:rPr lang="ru-RU" sz="2400" i="1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.: групповой </a:t>
            </a:r>
            <a:r>
              <a:rPr lang="ru-RU" sz="2400" i="1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</a:t>
            </a:r>
            <a:r>
              <a:rPr lang="ru-RU" sz="2400" i="1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случай, </a:t>
            </a:r>
            <a:r>
              <a:rPr lang="ru-RU" sz="2400" i="1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</a:t>
            </a:r>
            <a:r>
              <a:rPr lang="ru-RU" sz="2400" i="1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случай со смертельным исходом / </a:t>
            </a:r>
            <a:r>
              <a:rPr lang="ru-RU" sz="2400" i="1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</a:t>
            </a:r>
            <a:r>
              <a:rPr lang="ru-RU" sz="2400" i="1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случай, приведший к тяжелым производственным травмам) </a:t>
            </a:r>
          </a:p>
          <a:p>
            <a:pPr indent="342900" algn="ctr">
              <a:spcBef>
                <a:spcPts val="1000"/>
              </a:spcBef>
            </a:pP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 главами крестьянских (фермерских) хозяйств, руководителями организаций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- единственными собственниками их имущества</a:t>
            </a:r>
            <a:endParaRPr lang="ru-BY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25A9D-6A73-4559-882E-FE5D8077C4B8}"/>
              </a:ext>
            </a:extLst>
          </p:cNvPr>
          <p:cNvSpPr txBox="1"/>
          <p:nvPr/>
        </p:nvSpPr>
        <p:spPr>
          <a:xfrm>
            <a:off x="0" y="4316681"/>
            <a:ext cx="39719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расследуются и учитываются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местными исполнительными и распорядительными органами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 которых зарегистрированы указанные хозяйства, организации</a:t>
            </a:r>
            <a:endParaRPr lang="ru-BY" sz="2400" dirty="0"/>
          </a:p>
        </p:txBody>
      </p:sp>
      <p:pic>
        <p:nvPicPr>
          <p:cNvPr id="8" name="Picture 4" descr="Подарочный сертификат на мастер-класс по флористике. Восторг гарантирован!">
            <a:extLst>
              <a:ext uri="{FF2B5EF4-FFF2-40B4-BE49-F238E27FC236}">
                <a16:creationId xmlns:a16="http://schemas.microsoft.com/office/drawing/2014/main" id="{DFFD890C-D95E-4459-A615-1A8081788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17205" flipH="1">
            <a:off x="19604" y="1936279"/>
            <a:ext cx="2327620" cy="19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РЕПОРТАЖ: От фермы до прилавка: как в Гродненской области производят  молочную продукцию">
            <a:extLst>
              <a:ext uri="{FF2B5EF4-FFF2-40B4-BE49-F238E27FC236}">
                <a16:creationId xmlns:a16="http://schemas.microsoft.com/office/drawing/2014/main" id="{8B66EFF9-762E-47D3-ABF8-B9FBD7598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00" b="13593"/>
          <a:stretch/>
        </p:blipFill>
        <p:spPr bwMode="auto">
          <a:xfrm>
            <a:off x="3816675" y="2606578"/>
            <a:ext cx="8207914" cy="404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1F623E-213E-4A37-9379-25D10CF29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874794" y="2134777"/>
            <a:ext cx="6432546" cy="235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93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Что делать если подрядчик не успевает выполнить работу в срок">
            <a:extLst>
              <a:ext uri="{FF2B5EF4-FFF2-40B4-BE49-F238E27FC236}">
                <a16:creationId xmlns:a16="http://schemas.microsoft.com/office/drawing/2014/main" id="{9F7EDB97-40B0-4C1A-882E-A5F136ACF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989" y="-39758"/>
            <a:ext cx="9197011" cy="68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B3CA06-F35B-451D-9E75-661FD07CAB8A}"/>
              </a:ext>
            </a:extLst>
          </p:cNvPr>
          <p:cNvSpPr txBox="1"/>
          <p:nvPr/>
        </p:nvSpPr>
        <p:spPr>
          <a:xfrm>
            <a:off x="32339" y="386391"/>
            <a:ext cx="48254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СРОКИ РАССЛЕДОВАНИЯ НЕСЧАСТНЫХ СЛУЧАЕВ НА ПРОИЗВОДСТВЕ</a:t>
            </a:r>
            <a:endParaRPr lang="ru-BY" sz="2400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6420770-D8BA-4132-97B1-65CA577E2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387" y="1510748"/>
            <a:ext cx="7247688" cy="496086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342900" algn="just">
              <a:spcBef>
                <a:spcPts val="1000"/>
              </a:spcBef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Расследование несчастного случая должно быть проведено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позднее 5 рабочих дней </a:t>
            </a:r>
          </a:p>
          <a:p>
            <a:pPr indent="0" algn="just">
              <a:spcBef>
                <a:spcPts val="1000"/>
              </a:spcBef>
              <a:buNone/>
            </a:pPr>
            <a:r>
              <a:rPr lang="ru-RU" sz="2400" i="1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(не включается время, необходимое для проведения экспертиз, получения заключений правоохранительных органов, организаций здравоохранения, других органов и организаций).</a:t>
            </a:r>
          </a:p>
          <a:p>
            <a:pPr indent="0" algn="just">
              <a:spcBef>
                <a:spcPts val="1000"/>
              </a:spcBef>
              <a:buNone/>
            </a:pPr>
            <a:endParaRPr lang="ru-BY" sz="2400" i="1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случае невозможности проведения опроса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потерпевшего, очевидцев (свидетелей), должностных и иных лиц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срок проведения расследования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несчастного случая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может быть однократно продлен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уполномоченным должностным лицом страхователя, организации, проводящим расследование несчастного случая,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до 5 рабочих дней.</a:t>
            </a:r>
            <a:endParaRPr lang="ru-BY" sz="2400" dirty="0">
              <a:solidFill>
                <a:srgbClr val="002060"/>
              </a:solidFill>
              <a:effectLst/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AA68DE-57D5-4EEA-AD8B-3BE58D969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081980" y="2252211"/>
            <a:ext cx="6432546" cy="235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14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14D4A84-7477-43A8-B65E-3C40B384A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849" y="1069975"/>
            <a:ext cx="4676775" cy="5486916"/>
          </a:xfrm>
        </p:spPr>
        <p:txBody>
          <a:bodyPr>
            <a:normAutofit/>
          </a:bodyPr>
          <a:lstStyle/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проводится обследование состояния условий и охраны труда на месте его происшествия;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 необходимости организуются составление планов, схем, эскизов, фотографирование, видеосъемка места происшествия несчастного случая, поврежденного объекта, проведение тех. расчетов, лабораторных исследований, испытаний, экспертиз и др. мероприятий;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берутся объяснения, опрашиваются потерпевший (при возможности), очевидцы (свидетели), должностные и иные лица;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изучаются необходимые документы;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устанавливаются обстоятельства, причины несчастного случая, лица, допустившие нарушения требований законодательства, локальных правовых актов, разрабатываются мероприятия по устранению причин и предупреждению несчастных случаев.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3AC353-20C2-43E5-8D26-9C499CCEE66A}"/>
              </a:ext>
            </a:extLst>
          </p:cNvPr>
          <p:cNvSpPr txBox="1"/>
          <p:nvPr/>
        </p:nvSpPr>
        <p:spPr>
          <a:xfrm>
            <a:off x="7372350" y="301109"/>
            <a:ext cx="50577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spcBef>
                <a:spcPts val="1000"/>
              </a:spcBef>
              <a:buNone/>
            </a:pPr>
            <a:r>
              <a:rPr lang="ru-RU" sz="20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ОСОБЕННОСТИ РАССЛЕДОВАНИЯ НЕСЧАСТНОГО СЛУЧАЯ</a:t>
            </a:r>
            <a:endParaRPr lang="ru-BY" sz="2000" dirty="0">
              <a:solidFill>
                <a:srgbClr val="002060"/>
              </a:solidFill>
              <a:effectLst/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4100" name="Picture 4" descr="Какая судьба ждет охрану труда?">
            <a:extLst>
              <a:ext uri="{FF2B5EF4-FFF2-40B4-BE49-F238E27FC236}">
                <a16:creationId xmlns:a16="http://schemas.microsoft.com/office/drawing/2014/main" id="{EEB016F8-D1A2-4BB3-84D4-C2B8F26E5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16508"/>
          <a:stretch/>
        </p:blipFill>
        <p:spPr bwMode="auto">
          <a:xfrm>
            <a:off x="0" y="0"/>
            <a:ext cx="7267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240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B7D7AD0-9DAA-46B9-A46C-D2696B408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686" y="321115"/>
            <a:ext cx="7719314" cy="6346385"/>
          </a:xfrm>
          <a:prstGeom prst="rect">
            <a:avLst/>
          </a:prstGeom>
        </p:spPr>
      </p:pic>
      <p:pic>
        <p:nvPicPr>
          <p:cNvPr id="10" name="Picture 4" descr="Пнг Обводка овал 30 фото">
            <a:extLst>
              <a:ext uri="{FF2B5EF4-FFF2-40B4-BE49-F238E27FC236}">
                <a16:creationId xmlns:a16="http://schemas.microsoft.com/office/drawing/2014/main" id="{54D0DB02-EF21-4E26-AFDA-B404CB701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459" y="3428999"/>
            <a:ext cx="5534863" cy="291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372E75F-2847-4377-8750-94BBB68FC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635000"/>
            <a:ext cx="4486275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завершения расследования несчастного случая </a:t>
            </a:r>
            <a: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уполномоченное должностное лицо страхователя, организации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участием лиц, указанных в ч. 1 п. 20 Правил</a:t>
            </a:r>
            <a:endParaRPr lang="ru-BY" sz="4000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AC31D-94C5-4257-83E9-BE53DDA1225B}"/>
              </a:ext>
            </a:extLst>
          </p:cNvPr>
          <p:cNvSpPr txBox="1"/>
          <p:nvPr/>
        </p:nvSpPr>
        <p:spPr>
          <a:xfrm>
            <a:off x="289256" y="3979751"/>
            <a:ext cx="50101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оформляет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 о несчастном случае на производстве формы Н-1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4 ЭКЗЕМПЛЯРАХ</a:t>
            </a:r>
            <a:endParaRPr lang="ru-BY" sz="2800" dirty="0">
              <a:highlight>
                <a:srgbClr val="FFFF00"/>
              </a:highligh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19B5EB-B0C2-4841-B0AE-C292878D3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67615" flipV="1">
            <a:off x="3883776" y="2497238"/>
            <a:ext cx="2247985" cy="2258105"/>
          </a:xfrm>
          <a:prstGeom prst="rect">
            <a:avLst/>
          </a:prstGeom>
        </p:spPr>
      </p:pic>
      <p:pic>
        <p:nvPicPr>
          <p:cNvPr id="11" name="Picture 4" descr="Пнг Обводка овал 30 фото">
            <a:extLst>
              <a:ext uri="{FF2B5EF4-FFF2-40B4-BE49-F238E27FC236}">
                <a16:creationId xmlns:a16="http://schemas.microsoft.com/office/drawing/2014/main" id="{B9EB7B46-1DC8-4C69-B4B3-0083020EE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645" y="2079023"/>
            <a:ext cx="1515903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Пнг Обводка овал 30 фото">
            <a:extLst>
              <a:ext uri="{FF2B5EF4-FFF2-40B4-BE49-F238E27FC236}">
                <a16:creationId xmlns:a16="http://schemas.microsoft.com/office/drawing/2014/main" id="{33D0B52F-C4B8-42AA-9E34-3CD88F2BA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48125"/>
            <a:ext cx="3771902" cy="107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469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BBFC75-E9C7-4C94-ABB2-3B38DD67F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8949"/>
            <a:ext cx="7913263" cy="635317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871574B-77AD-4B94-B765-8E32B5DD8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7575" y="777875"/>
            <a:ext cx="4105275" cy="5775325"/>
          </a:xfrm>
        </p:spPr>
        <p:txBody>
          <a:bodyPr>
            <a:normAutofit/>
          </a:bodyPr>
          <a:lstStyle/>
          <a:p>
            <a:pPr indent="0" algn="just">
              <a:spcBef>
                <a:spcPts val="1000"/>
              </a:spcBef>
              <a:buNone/>
            </a:pP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Несчастный случай оформляется </a:t>
            </a:r>
          </a:p>
          <a:p>
            <a:pPr indent="0" algn="ctr">
              <a:spcBef>
                <a:spcPts val="1000"/>
              </a:spcBef>
              <a:buNone/>
            </a:pPr>
            <a:r>
              <a:rPr lang="ru-RU" sz="32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актом о непроизводственном несчастном случае формы НП, </a:t>
            </a:r>
          </a:p>
          <a:p>
            <a:pPr indent="0" algn="just">
              <a:spcBef>
                <a:spcPts val="1000"/>
              </a:spcBef>
              <a:buNone/>
            </a:pPr>
            <a:endParaRPr lang="ru-RU" sz="3200" dirty="0">
              <a:solidFill>
                <a:srgbClr val="002060"/>
              </a:solidFill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endParaRPr lang="ru-RU" sz="32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если повреждение здоровья, смерть потерпевшего</a:t>
            </a:r>
            <a:endParaRPr lang="ru-BY" sz="32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pic>
        <p:nvPicPr>
          <p:cNvPr id="6" name="Picture 4" descr="Пнг Обводка овал 30 фото">
            <a:extLst>
              <a:ext uri="{FF2B5EF4-FFF2-40B4-BE49-F238E27FC236}">
                <a16:creationId xmlns:a16="http://schemas.microsoft.com/office/drawing/2014/main" id="{18DE0787-D280-4B34-816A-DEA63CAB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15" y="2305050"/>
            <a:ext cx="125068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Пнг Обводка овал 30 фото">
            <a:extLst>
              <a:ext uri="{FF2B5EF4-FFF2-40B4-BE49-F238E27FC236}">
                <a16:creationId xmlns:a16="http://schemas.microsoft.com/office/drawing/2014/main" id="{0E90D93F-4AAE-411A-ADE1-D5478560E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40" y="4381499"/>
            <a:ext cx="4212481" cy="98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Пнг Обводка овал 30 фото">
            <a:extLst>
              <a:ext uri="{FF2B5EF4-FFF2-40B4-BE49-F238E27FC236}">
                <a16:creationId xmlns:a16="http://schemas.microsoft.com/office/drawing/2014/main" id="{8DB81FA4-2849-46BD-B435-03D2EBB86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773" y="3820698"/>
            <a:ext cx="5356490" cy="282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168BD4-598F-4DE4-996D-33C6C1665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38395" flipV="1">
            <a:off x="9650225" y="5027273"/>
            <a:ext cx="2247985" cy="225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8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3ADB7-E3BA-4315-9D82-3E34D4AC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365125"/>
            <a:ext cx="11772900" cy="1325563"/>
          </a:xfrm>
        </p:spPr>
        <p:txBody>
          <a:bodyPr>
            <a:normAutofit fontScale="90000"/>
          </a:bodyPr>
          <a:lstStyle/>
          <a:p>
            <a:pPr indent="0">
              <a:spcBef>
                <a:spcPts val="1000"/>
              </a:spcBef>
            </a:pPr>
            <a:r>
              <a:rPr lang="ru-RU" sz="31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Несчастный случай оформляется актом о непроизводственном несчастном случае формы НП, </a:t>
            </a:r>
            <a:r>
              <a:rPr lang="ru-RU" sz="31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если повреждение здоровья, смерть потерпевшего:</a:t>
            </a:r>
            <a:br>
              <a:rPr lang="ru-BY" sz="4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758BBD-7B1F-443C-8A85-B77D59626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352550"/>
            <a:ext cx="11639550" cy="5381625"/>
          </a:xfrm>
        </p:spPr>
        <p:txBody>
          <a:bodyPr>
            <a:noAutofit/>
          </a:bodyPr>
          <a:lstStyle/>
          <a:p>
            <a:pPr indent="0" algn="just">
              <a:spcBef>
                <a:spcPts val="1000"/>
              </a:spcBef>
              <a:buNone/>
            </a:pPr>
            <a:r>
              <a:rPr lang="ru-RU" sz="1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1. произошли вследствие </a:t>
            </a:r>
            <a:r>
              <a:rPr lang="ru-RU" sz="16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установл</a:t>
            </a:r>
            <a:r>
              <a:rPr lang="ru-RU" sz="1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судом либо органом, ведущим </a:t>
            </a:r>
            <a:r>
              <a:rPr lang="ru-RU" sz="16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администр</a:t>
            </a:r>
            <a:r>
              <a:rPr lang="ru-RU" sz="1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процесс, противоправного деяния потерпевшего, совершенного умышленно;</a:t>
            </a:r>
            <a:endParaRPr lang="ru-BY" sz="16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1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2. произошли вследствие умышленного причинения вреда своему здоровью;</a:t>
            </a:r>
            <a:endParaRPr lang="ru-BY" sz="16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1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3. произошли при обстоятельствах, когда единственной причиной повреждения здоровья, смерти потерпевшего явилось его нахождение в состоянии алкогольного опьянения / состоянии, вызванном потреблением </a:t>
            </a:r>
            <a:r>
              <a:rPr lang="ru-RU" sz="16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наркотич</a:t>
            </a:r>
            <a:r>
              <a:rPr lang="ru-RU" sz="1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средств, </a:t>
            </a:r>
            <a:r>
              <a:rPr lang="ru-RU" sz="16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психотроп</a:t>
            </a:r>
            <a:r>
              <a:rPr lang="ru-RU" sz="1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веществ, их аналогов, </a:t>
            </a:r>
            <a:r>
              <a:rPr lang="ru-RU" sz="16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токсич</a:t>
            </a:r>
            <a:r>
              <a:rPr lang="ru-RU" sz="1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или др. одурманивающих веществ, которое подтверждено документом, выданным в установленном порядке организацией здравоохранения;</a:t>
            </a:r>
            <a:endParaRPr lang="ru-BY" sz="16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1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4. обусловлены исключительно заболеванием потерпевшего, имевшимся у него до повреждения здоровья, смерти, которое подтверждено документом, выданным организацией здравоохранения / иной компетентной организацией (органом), уполномоченной в соотв. с законодательством на выдачу заключений о наличии заболевания у потерпевшего либо причинах его смерти, или резким ухудшением состояния здоровья непосредственно перед несчастным случаем, которое подтверждено записями камер видеонаблюдения / опросом потерпевшего (показаниями очевидцев (свидетелей), супруга (супруги) и близких родственников потерпевшего);</a:t>
            </a:r>
            <a:endParaRPr lang="ru-BY" sz="16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1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5. произошли </a:t>
            </a:r>
            <a:r>
              <a:rPr lang="ru-RU" sz="16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 одновременном соблюдении условий</a:t>
            </a:r>
            <a:r>
              <a:rPr lang="ru-RU" sz="1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:</a:t>
            </a:r>
            <a:endParaRPr lang="ru-BY" sz="16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540000" indent="180000" algn="just">
              <a:spcBef>
                <a:spcPts val="1000"/>
              </a:spcBef>
            </a:pPr>
            <a:r>
              <a:rPr lang="ru-RU" sz="1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при исполнении потерпевшим трудовых обязанностей или не при выполнении работы по заданию страхователя, организации (его (ее) уполномоченного должностного лица);</a:t>
            </a:r>
            <a:endParaRPr lang="ru-BY" sz="16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540000" indent="180000" algn="just">
              <a:spcBef>
                <a:spcPts val="1000"/>
              </a:spcBef>
            </a:pPr>
            <a:r>
              <a:rPr lang="ru-RU" sz="1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при обстоятельствах, предусмотренных в подпунктах 4.2 - 4.6 и 4.8 п. 4 Правил;</a:t>
            </a:r>
            <a:endParaRPr lang="ru-BY" sz="16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540000" indent="180000" algn="just">
              <a:spcBef>
                <a:spcPts val="1000"/>
              </a:spcBef>
            </a:pPr>
            <a:r>
              <a:rPr lang="ru-RU" sz="1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при следовании по территории страхователя, организации к рабочему месту и обратно в периоды времени перед началом и после окончания работы, в течение перерыва для отдыха и питания, не при приведении в порядок оборудования, инструментов, приспособлений и средств индивидуальной защиты и не при выполнении других предусмотренных правилами внутреннего трудового распорядка, иными локальными правовыми актами действий перед началом и после окончания работы.</a:t>
            </a:r>
            <a:endParaRPr lang="ru-BY" sz="16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1303178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100000">
              <a:schemeClr val="accent1">
                <a:lumMod val="5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74E31E-BA28-497D-8800-BAC9BDAAC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28"/>
          <a:stretch/>
        </p:blipFill>
        <p:spPr>
          <a:xfrm>
            <a:off x="6981825" y="0"/>
            <a:ext cx="521017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1E707-4399-46B1-BD34-0180C262D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2" y="128070"/>
            <a:ext cx="6829424" cy="2919075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расследования и учета несчастных случаев на производстве и профессиональных заболеваний </a:t>
            </a:r>
            <a:endParaRPr lang="ru-BY" sz="4000" b="1" dirty="0">
              <a:solidFill>
                <a:schemeClr val="tx1">
                  <a:lumMod val="95000"/>
                  <a:lumOff val="5000"/>
                </a:scheme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6E5396-FAFE-4467-B902-28AC33CDB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316" y="3810855"/>
            <a:ext cx="6553200" cy="2234408"/>
          </a:xfrm>
          <a:noFill/>
          <a:ln>
            <a:noFill/>
          </a:ln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100" b="1" dirty="0">
                <a:solidFill>
                  <a:srgbClr val="FFFF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ПОСТАНОВЛЕНИЕ </a:t>
            </a:r>
            <a:br>
              <a:rPr lang="ru-RU" sz="3100" b="1" dirty="0">
                <a:solidFill>
                  <a:srgbClr val="FFFF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3100" b="1" dirty="0">
                <a:solidFill>
                  <a:srgbClr val="FFFF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СОВЕТА МИНИСТРОВ РЕСПУБЛИКИ БЕЛАРУСЬ </a:t>
            </a:r>
            <a:r>
              <a:rPr lang="ru-RU" sz="3100" b="1" dirty="0">
                <a:solidFill>
                  <a:srgbClr val="FFFF0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№</a:t>
            </a:r>
            <a:r>
              <a:rPr lang="ru-RU" sz="3100" b="1" dirty="0">
                <a:solidFill>
                  <a:srgbClr val="FFFF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30</a:t>
            </a:r>
            <a:endParaRPr lang="ru-BY" sz="3100" b="1" dirty="0">
              <a:solidFill>
                <a:srgbClr val="FFFF0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100" b="1" dirty="0">
                <a:solidFill>
                  <a:srgbClr val="FFFF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от 15 января 2004 г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100" b="1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«О РАССЛЕДОВАНИИ И УЧЕТЕ НЕСЧАСТНЫХ СЛУЧАЕВ НА ПРОИЗВОДСТВЕ И ПРОФЕССИОНАЛЬНЫХ ЗАБОЛЕВАНИЙ»</a:t>
            </a:r>
            <a:endParaRPr lang="ru-BY" sz="3100" b="1" dirty="0"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889F2B-65A0-421F-8377-76476392D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029201" y="2064485"/>
            <a:ext cx="2729030" cy="272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40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E14397-F263-4C59-8A98-9CA536792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07256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C8AF8DA-5011-4CF3-8B37-7CCC30D4D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2235" y="1473200"/>
            <a:ext cx="5124449" cy="5384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0" algn="ctr">
              <a:spcBef>
                <a:spcPts val="1000"/>
              </a:spcBef>
              <a:buNone/>
            </a:pPr>
            <a:r>
              <a:rPr lang="ru-RU" sz="3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Если в ходе проведения расследования несчастного случая установлено, что он не подпадает под действие рассмотренных ранее Правил, результаты расследования оформляются </a:t>
            </a:r>
          </a:p>
          <a:p>
            <a:pPr indent="0" algn="ctr">
              <a:spcBef>
                <a:spcPts val="1000"/>
              </a:spcBef>
              <a:buNone/>
            </a:pPr>
            <a:r>
              <a:rPr lang="ru-RU" sz="36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актом служебного расследования произвольной формы в 4 экземплярах</a:t>
            </a:r>
            <a:endParaRPr lang="ru-BY" sz="3600" dirty="0">
              <a:solidFill>
                <a:srgbClr val="002060"/>
              </a:solidFill>
              <a:effectLst/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6" name="AutoShape 4" descr="Право на подпись: что нужно знать перед посещением нотариуса / «Особый  взгляд» - портал для людей, которые видят по-разному">
            <a:extLst>
              <a:ext uri="{FF2B5EF4-FFF2-40B4-BE49-F238E27FC236}">
                <a16:creationId xmlns:a16="http://schemas.microsoft.com/office/drawing/2014/main" id="{AB902A03-E424-4AB1-981A-499543C7FB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267339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597F8AC-54B6-4BF4-A03C-30139E5B4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3550" y="819151"/>
            <a:ext cx="10315575" cy="588168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акт формы Н-1 (акт формы Н-1Е, акт формы Н-1М), или акт формы НП, или акт служебного расследования;</a:t>
            </a:r>
          </a:p>
          <a:p>
            <a:r>
              <a:rPr lang="ru-RU" sz="20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планы, схемы, эскизы, фотоснимки и (или) видеозаписи места происшествия, записи камер видеонаблюдения (при наличии);</a:t>
            </a:r>
          </a:p>
          <a:p>
            <a:r>
              <a:rPr lang="ru-RU" sz="20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объяснения потерпевшего, очевидцев (свидетелей), работающих, должностных и иных лиц;</a:t>
            </a:r>
          </a:p>
          <a:p>
            <a:r>
              <a:rPr lang="ru-RU" sz="20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копии документов (выписки из них) о прохождении потерпевшим обучения, инструктажа и проверки знаний по вопросам охраны труда, мед. осмотров, о получении средств индивид. защиты и иных документов;</a:t>
            </a:r>
          </a:p>
          <a:p>
            <a:r>
              <a:rPr lang="ru-RU" sz="20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заключения о тяжести производственной травмы;</a:t>
            </a:r>
          </a:p>
          <a:p>
            <a:r>
              <a:rPr lang="ru-RU" sz="20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документы правоохранительных органов, организаций здравоохранения, др. органов и организаций (при их наличии);</a:t>
            </a:r>
          </a:p>
          <a:p>
            <a:r>
              <a:rPr lang="ru-RU" sz="20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протокол об определении степени вины (в случае определения в действиях потерпевшего грубой неосторожности);</a:t>
            </a:r>
          </a:p>
          <a:p>
            <a:r>
              <a:rPr lang="ru-RU" sz="20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заключения экспертиз, результаты лабораторных исследований, экспериментов, анализов (при их наличии);</a:t>
            </a:r>
          </a:p>
          <a:p>
            <a:r>
              <a:rPr lang="ru-RU" sz="20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копии локальных правовых актов (извлечения, выписки из них);</a:t>
            </a:r>
          </a:p>
          <a:p>
            <a:r>
              <a:rPr lang="ru-RU" sz="20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копии постановлений по делам об </a:t>
            </a:r>
            <a:r>
              <a:rPr lang="ru-RU" sz="2000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администр</a:t>
            </a:r>
            <a:r>
              <a:rPr lang="ru-RU" sz="20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. правонарушениях (при их наличии);</a:t>
            </a:r>
          </a:p>
          <a:p>
            <a:r>
              <a:rPr lang="ru-RU" sz="20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особые мнения лиц, участвовавших в расследовании (при их наличии);</a:t>
            </a:r>
          </a:p>
          <a:p>
            <a:r>
              <a:rPr lang="ru-RU" sz="20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иные документы, имеющие значение для расследования несчастного случая.</a:t>
            </a:r>
          </a:p>
          <a:p>
            <a:endParaRPr lang="ru-BY" dirty="0"/>
          </a:p>
        </p:txBody>
      </p:sp>
      <p:pic>
        <p:nvPicPr>
          <p:cNvPr id="9218" name="Picture 2" descr="❕ White Exclamation Mark Emoji: Meaning &amp; Usage">
            <a:extLst>
              <a:ext uri="{FF2B5EF4-FFF2-40B4-BE49-F238E27FC236}">
                <a16:creationId xmlns:a16="http://schemas.microsoft.com/office/drawing/2014/main" id="{530584F7-7378-42A9-94A3-17814DB6F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1150" y="1064419"/>
            <a:ext cx="5286375" cy="513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11D35B-E2DC-4070-BE0D-C6FF3E0B57E5}"/>
              </a:ext>
            </a:extLst>
          </p:cNvPr>
          <p:cNvSpPr txBox="1"/>
          <p:nvPr/>
        </p:nvSpPr>
        <p:spPr>
          <a:xfrm>
            <a:off x="261938" y="304801"/>
            <a:ext cx="6886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highlight>
                  <a:srgbClr val="FFFF00"/>
                </a:highlight>
                <a:latin typeface="Bahnschrift SemiBold Condensed" panose="020B0502040204020203" pitchFamily="34" charset="0"/>
              </a:rPr>
              <a:t>ДОКУМЕНТЫ РАССЛЕДОВАНИЯ НЕСЧАСТНОГО СЛУЧАЯ</a:t>
            </a:r>
          </a:p>
        </p:txBody>
      </p:sp>
    </p:spTree>
    <p:extLst>
      <p:ext uri="{BB962C8B-B14F-4D97-AF65-F5344CB8AC3E}">
        <p14:creationId xmlns:p14="http://schemas.microsoft.com/office/powerpoint/2010/main" val="919934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D356DB9-2050-4423-8451-2EE3C6911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458" y="1114081"/>
            <a:ext cx="10167257" cy="5743919"/>
          </a:xfrm>
        </p:spPr>
        <p:txBody>
          <a:bodyPr>
            <a:noAutofit/>
          </a:bodyPr>
          <a:lstStyle/>
          <a:p>
            <a:pPr indent="0" algn="just">
              <a:spcBef>
                <a:spcPts val="1000"/>
              </a:spcBef>
              <a:buNone/>
            </a:pPr>
            <a:r>
              <a:rPr lang="ru-RU" sz="2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1. рассматривают документы расследования, утверждают акт формы Н-1 (Н-1Е, Н-1М) / акт формы НП / акт служебного расследования;</a:t>
            </a:r>
            <a:endParaRPr lang="ru-BY" sz="22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2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2. регистрируют акт формы Н-1 (Н-1М) или акт формы НП в журнале регистрации несчастных случаев;</a:t>
            </a:r>
            <a:endParaRPr lang="ru-BY" sz="22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2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3. направляют по 1 экземпляру акта формы Н-1 (Н-1Е, Н-1М) / акта формы НП / акта служебного расследования:</a:t>
            </a:r>
            <a:endParaRPr lang="ru-BY" sz="22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540000" indent="342900" algn="just">
              <a:spcBef>
                <a:spcPts val="1000"/>
              </a:spcBef>
            </a:pPr>
            <a:r>
              <a:rPr lang="ru-RU" sz="2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потерпевшему или лицу, представляющему его интересы;</a:t>
            </a:r>
            <a:endParaRPr lang="ru-BY" sz="22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540000" indent="342900" algn="just">
              <a:spcBef>
                <a:spcPts val="1000"/>
              </a:spcBef>
            </a:pPr>
            <a:r>
              <a:rPr lang="ru-RU" sz="2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специалисту по охране труда страхователя, организации с документами расследования;</a:t>
            </a:r>
            <a:endParaRPr lang="ru-BY" sz="22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540000" indent="342900" algn="just">
              <a:spcBef>
                <a:spcPts val="1000"/>
              </a:spcBef>
            </a:pPr>
            <a:r>
              <a:rPr lang="ru-RU" sz="2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территориальное подразделение Департамента, на поднадзорной территории которого зарегистрированы страхователь, организация, и страховщику (с копиями документов расследования);</a:t>
            </a:r>
            <a:endParaRPr lang="ru-BY" sz="22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2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4. направляют копии акта формы Н-1 (Н-1Е, Н-1М) / акта формы НП / акта служебного расследования в профсоюз (с копиями документов расследования), гос. орган (его структурное подразделение, </a:t>
            </a:r>
            <a:r>
              <a:rPr lang="ru-RU" sz="22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территор</a:t>
            </a:r>
            <a:r>
              <a:rPr lang="ru-RU" sz="2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орган, подчиненную организацию), уполномоченный законодательными актами на осуществление надзора (контроля) в соответствующих сферах деятельности, если случай произошел на поднадзорном ему объекте, республиканский орган гос. управления (с копиями документов расследования), местный исполнит. и </a:t>
            </a:r>
            <a:r>
              <a:rPr lang="ru-RU" sz="22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распорядит</a:t>
            </a:r>
            <a:r>
              <a:rPr lang="ru-RU" sz="2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орган, вышестоящую организацию.</a:t>
            </a:r>
            <a:endParaRPr lang="ru-BY" sz="22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C8ADB-3468-4324-9104-4721606809A5}"/>
              </a:ext>
            </a:extLst>
          </p:cNvPr>
          <p:cNvSpPr txBox="1"/>
          <p:nvPr/>
        </p:nvSpPr>
        <p:spPr>
          <a:xfrm>
            <a:off x="217715" y="2625114"/>
            <a:ext cx="16437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позднее </a:t>
            </a:r>
          </a:p>
          <a:p>
            <a:r>
              <a:rPr lang="ru-RU" sz="32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2 рабочих дней</a:t>
            </a: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endParaRPr lang="ru-BY" sz="3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2C547C-C341-4BCF-8BBA-F527F6C7A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67615" flipV="1">
            <a:off x="-84407" y="596322"/>
            <a:ext cx="2247985" cy="22581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BCC558-5F49-44C4-8398-914D80214239}"/>
              </a:ext>
            </a:extLst>
          </p:cNvPr>
          <p:cNvSpPr txBox="1"/>
          <p:nvPr/>
        </p:nvSpPr>
        <p:spPr>
          <a:xfrm>
            <a:off x="217715" y="154844"/>
            <a:ext cx="10918371" cy="95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spcBef>
                <a:spcPts val="1000"/>
              </a:spcBef>
              <a:buNone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ДЕЙСТВИЯ СТРАХОВАТЕЛЯ, ОРГАНИЗАЦИИ (МЕСТНОГО ИСПОЛН. И РАСПОРЯДИТ. ОРГАНА) </a:t>
            </a:r>
          </a:p>
          <a:p>
            <a:pPr indent="0" algn="just">
              <a:spcBef>
                <a:spcPts val="1000"/>
              </a:spcBef>
              <a:buNone/>
            </a:pPr>
            <a:r>
              <a:rPr lang="ru-RU" sz="2400" u="sng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 окончании расследования:</a:t>
            </a:r>
            <a:endParaRPr lang="ru-BY" sz="2400" u="sng" dirty="0">
              <a:solidFill>
                <a:srgbClr val="002060"/>
              </a:solidFill>
              <a:effectLst/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256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E2443C7-6D44-4987-A882-6A8A6BCBC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914" y="2281438"/>
            <a:ext cx="6181953" cy="2419804"/>
          </a:xfrm>
        </p:spPr>
        <p:txBody>
          <a:bodyPr>
            <a:normAutofit/>
          </a:bodyPr>
          <a:lstStyle/>
          <a:p>
            <a:r>
              <a:rPr lang="ru-RU" sz="28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ознакамливают</a:t>
            </a:r>
            <a:r>
              <a:rPr lang="ru-RU" sz="2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с ним лиц, допустивших нарушения требований законодательства, локальных правовых актов, приведшие к несчастному случаю (в т. ч. если они не являются работающими страхователя, организации) </a:t>
            </a:r>
          </a:p>
          <a:p>
            <a:endParaRPr lang="ru-BY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00BD90-73A6-4F90-820A-0FAD991FC493}"/>
              </a:ext>
            </a:extLst>
          </p:cNvPr>
          <p:cNvSpPr txBox="1"/>
          <p:nvPr/>
        </p:nvSpPr>
        <p:spPr>
          <a:xfrm>
            <a:off x="292781" y="246771"/>
            <a:ext cx="5638799" cy="1697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spcBef>
                <a:spcPts val="1000"/>
              </a:spcBef>
              <a:buNone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ДЕЙСТВИЯ СТРАХОВАТЕЛЯ, ОРГАНИЗАЦИИ </a:t>
            </a:r>
            <a:b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(МЕСТНОГО ИСПОЛН. И РАСПОРЯДИТ. ОРГАНА) </a:t>
            </a:r>
          </a:p>
          <a:p>
            <a:pPr indent="0" algn="just">
              <a:spcBef>
                <a:spcPts val="1000"/>
              </a:spcBef>
              <a:buNone/>
            </a:pP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позднее 5 рабочих дней,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следующих за днем утверждения акта формы н-1 (н-1е, н-1м):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2B0022-FDF6-4F7F-93A5-50B404199872}"/>
              </a:ext>
            </a:extLst>
          </p:cNvPr>
          <p:cNvSpPr txBox="1"/>
          <p:nvPr/>
        </p:nvSpPr>
        <p:spPr>
          <a:xfrm>
            <a:off x="7086600" y="230897"/>
            <a:ext cx="5037186" cy="386225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 отказе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указанных лиц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от ознакомления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br>
              <a:rPr lang="ru-RU" sz="2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 актом формы Н-1 (Н-1Е, Н-1М) /</a:t>
            </a:r>
            <a:b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невозможности их ознакомления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с ним </a:t>
            </a:r>
            <a:b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копия акта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формы Н-1 (Н-1Е, Н-1М) направляется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заказным письмом с уведомлением о вручении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по последним известным страхователю, организации местам жительства указанных лиц</a:t>
            </a:r>
            <a:endParaRPr lang="ru-BY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FC54E6-448B-4FD4-A00B-4D0FB99E4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75280" y="2252210"/>
            <a:ext cx="6432546" cy="2353579"/>
          </a:xfrm>
          <a:prstGeom prst="rect">
            <a:avLst/>
          </a:prstGeom>
        </p:spPr>
      </p:pic>
      <p:pic>
        <p:nvPicPr>
          <p:cNvPr id="2050" name="Picture 2" descr="Мужчина ставит подпись на официальных документах крупным планом">
            <a:extLst>
              <a:ext uri="{FF2B5EF4-FFF2-40B4-BE49-F238E27FC236}">
                <a16:creationId xmlns:a16="http://schemas.microsoft.com/office/drawing/2014/main" id="{F914BE44-470F-475B-97A0-70A389B33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718" y="4567802"/>
            <a:ext cx="3635991" cy="204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C78EB7-C660-47C1-B3FC-5ABA0922E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40420">
            <a:off x="-218474" y="1995650"/>
            <a:ext cx="1928683" cy="2223465"/>
          </a:xfrm>
          <a:prstGeom prst="rect">
            <a:avLst/>
          </a:prstGeom>
        </p:spPr>
      </p:pic>
      <p:pic>
        <p:nvPicPr>
          <p:cNvPr id="2052" name="Picture 4" descr="Сколько идет обычное письмо из Минска в Минск? Мы послали сами себе 6  конвертов и проверили">
            <a:extLst>
              <a:ext uri="{FF2B5EF4-FFF2-40B4-BE49-F238E27FC236}">
                <a16:creationId xmlns:a16="http://schemas.microsoft.com/office/drawing/2014/main" id="{537C9EF0-55A3-4066-A80D-DE1486882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6" r="12554" b="17953"/>
          <a:stretch/>
        </p:blipFill>
        <p:spPr bwMode="auto">
          <a:xfrm>
            <a:off x="7018413" y="3664909"/>
            <a:ext cx="3382581" cy="29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0C6FC0-E80D-48ED-AB8F-57E5672B5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291299">
            <a:off x="5544750" y="650365"/>
            <a:ext cx="1928683" cy="222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26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74000">
              <a:schemeClr val="bg1">
                <a:lumMod val="65000"/>
              </a:schemeClr>
            </a:gs>
            <a:gs pos="83000">
              <a:schemeClr val="bg1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5BD288-82BE-43C0-8A4E-A6C9C3EA7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972" y="1158875"/>
            <a:ext cx="5105400" cy="51112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 формы Н-1 (Н-1Е, Н-1М) / акт формы НП / акт служебного расследования с документами расследования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хранится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течение 45 лет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страхователя, организации, у которых взят на учет несчастный случай. </a:t>
            </a: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прекращении деятельности страхователя, организации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 формы Н-1 / акт формы НП / акт служебного расследования передается правопреемнику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при отсутствии правопреемника - в вышестоящую организацию, а при ее отсутствии - по месту регистрации.</a:t>
            </a:r>
            <a:endParaRPr lang="ru-BY" sz="3600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3076" name="Picture 4" descr="Номенклатура дел организации: что такое, как составляется, что должно  входить? - Лабораторные измерения и охрана труда">
            <a:extLst>
              <a:ext uri="{FF2B5EF4-FFF2-40B4-BE49-F238E27FC236}">
                <a16:creationId xmlns:a16="http://schemas.microsoft.com/office/drawing/2014/main" id="{76496A66-A57D-47B1-B0B8-2F67C7D5B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r="12638"/>
          <a:stretch/>
        </p:blipFill>
        <p:spPr bwMode="auto">
          <a:xfrm>
            <a:off x="0" y="0"/>
            <a:ext cx="6800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390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5866513-CED9-481A-937F-D0ABC2AAF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73" y="290739"/>
            <a:ext cx="6357256" cy="6327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Несчастный случай, о котором страхователю, организации </a:t>
            </a:r>
            <a:r>
              <a:rPr lang="ru-RU" sz="32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ПОСТУПИЛО </a:t>
            </a:r>
            <a:r>
              <a:rPr lang="ru-RU" sz="32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сообщение в течение 1 рабочего дня (смены)</a:t>
            </a: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или </a:t>
            </a:r>
            <a:r>
              <a:rPr lang="ru-RU" sz="32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вследствие которого потеря трудоспособности наступила не сразу,</a:t>
            </a: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расследуется в соответствии с Правилами </a:t>
            </a:r>
            <a:r>
              <a:rPr lang="ru-RU" sz="32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позднее месяца со дня, </a:t>
            </a: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когда страхователю, организации стало известно о несчастном случае (поступление заявления от работающего или его родственников о несчастном случае, листка нетрудоспособности с записью о производственной травме, иной информации)</a:t>
            </a:r>
            <a:endParaRPr lang="ru-BY" sz="32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pic>
        <p:nvPicPr>
          <p:cNvPr id="4098" name="Picture 2" descr="221.700+ Fotos, Bilder und lizenzfreie Bilder zu Depression Mann - iStock |  Depression frau, Burnout, Allergie">
            <a:extLst>
              <a:ext uri="{FF2B5EF4-FFF2-40B4-BE49-F238E27FC236}">
                <a16:creationId xmlns:a16="http://schemas.microsoft.com/office/drawing/2014/main" id="{F523232A-36DF-4B4C-878F-365E039FF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5" r="11578" b="36"/>
          <a:stretch/>
        </p:blipFill>
        <p:spPr bwMode="auto">
          <a:xfrm>
            <a:off x="6760029" y="0"/>
            <a:ext cx="54319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5F1504-8352-4541-BF28-3490DAADE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813500" y="2330222"/>
            <a:ext cx="6432546" cy="235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81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асследование и учёт микротравм - новости информационного портала по охране  труда в России">
            <a:extLst>
              <a:ext uri="{FF2B5EF4-FFF2-40B4-BE49-F238E27FC236}">
                <a16:creationId xmlns:a16="http://schemas.microsoft.com/office/drawing/2014/main" id="{044E4EAF-4BD9-4F8F-A9A4-AD8CA2177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r="2603"/>
          <a:stretch/>
        </p:blipFill>
        <p:spPr bwMode="auto">
          <a:xfrm>
            <a:off x="0" y="0"/>
            <a:ext cx="10482943" cy="686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2FE44E4-DA04-4BC4-B35A-3EA372459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726" y="600075"/>
            <a:ext cx="6010274" cy="5076825"/>
          </a:xfrm>
          <a:solidFill>
            <a:schemeClr val="bg1">
              <a:alpha val="4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Микротравма,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полученная работающим при обстоятельствах, изложенных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ранее (п. 4 Правил),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расследуется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специалистом по охране труда,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страхователем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– физ. лицом и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учитывается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страхователем, организацией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журнале регистрации несчастных случаев. </a:t>
            </a:r>
          </a:p>
          <a:p>
            <a:pPr indent="0">
              <a:spcBef>
                <a:spcPts val="0"/>
              </a:spcBef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 наступлении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у потерпевшего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потери трудоспособности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вследствие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зарегистрированной 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журнале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микротравмы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проводится расследование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соответствии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32 и 33 Правил.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1230542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Картинки овал без фона (49 фото)">
            <a:extLst>
              <a:ext uri="{FF2B5EF4-FFF2-40B4-BE49-F238E27FC236}">
                <a16:creationId xmlns:a16="http://schemas.microsoft.com/office/drawing/2014/main" id="{0FB57004-A3A5-4D2A-998B-E040175E0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4" y="1797949"/>
            <a:ext cx="1629210" cy="90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117D9-F6BA-4161-9AEC-216860BC0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31875"/>
            <a:ext cx="5849651" cy="1325563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Расследование несчастного случая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 РАБОТАЮЩИМ, НАПРАВЛЕННЫМ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страхователем для выполнения его задания / исполнения своих обязанностей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ДР. ОРГАНИЗАЦИЮ</a:t>
            </a:r>
            <a:endParaRPr lang="ru-BY" sz="240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Bahnschrift SemiBold Condense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F8F6D7-5BCB-4C01-B40A-F062AACE0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43" y="5043689"/>
            <a:ext cx="5936838" cy="923330"/>
          </a:xfrm>
        </p:spPr>
        <p:txBody>
          <a:bodyPr>
            <a:noAutofit/>
          </a:bodyPr>
          <a:lstStyle/>
          <a:p>
            <a:pPr indent="0">
              <a:spcBef>
                <a:spcPts val="1000"/>
              </a:spcBef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Страхователь потерпевшего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утверждает акт формы Н-1 (Н-1Е), / акт формы НП / акт служебного расследования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и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учитывает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данный несчастный случай</a:t>
            </a:r>
            <a:endParaRPr lang="ru-BY" sz="24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BB3F9-9709-465F-B318-EA5DD39E1187}"/>
              </a:ext>
            </a:extLst>
          </p:cNvPr>
          <p:cNvSpPr txBox="1"/>
          <p:nvPr/>
        </p:nvSpPr>
        <p:spPr>
          <a:xfrm>
            <a:off x="7843507" y="366145"/>
            <a:ext cx="42204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spcBef>
                <a:spcPts val="1000"/>
              </a:spcBef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Несчастный случай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 РАБОТНИКОМ, ВРЕМЕННО ПЕРЕВЕДЕННЫМ НА РАБОТУ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к др. страхователю /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ВЫПОЛНЯВШИМ РАБОТУ ПО СОВМЕСТИТЕЛЬСТВУ,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расследуется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учитывается страхователем, у которого произошел несчастный случай</a:t>
            </a:r>
            <a:endParaRPr lang="ru-BY" sz="2400" dirty="0">
              <a:solidFill>
                <a:srgbClr val="FF000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160F81-F1FC-48FF-999E-C69425689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82922" y="2313562"/>
            <a:ext cx="6432546" cy="2353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1A75DA-4BF0-40CB-9CC4-0A026A7B0423}"/>
              </a:ext>
            </a:extLst>
          </p:cNvPr>
          <p:cNvSpPr txBox="1"/>
          <p:nvPr/>
        </p:nvSpPr>
        <p:spPr>
          <a:xfrm>
            <a:off x="504825" y="2592745"/>
            <a:ext cx="26475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spcBef>
                <a:spcPts val="1000"/>
              </a:spcBef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уполномоченный представитель организации, в которой произошел несчастный случай</a:t>
            </a:r>
            <a:endParaRPr lang="ru-BY" sz="24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FB7754-B6F9-4D0D-B754-4E3626B70646}"/>
              </a:ext>
            </a:extLst>
          </p:cNvPr>
          <p:cNvSpPr txBox="1"/>
          <p:nvPr/>
        </p:nvSpPr>
        <p:spPr>
          <a:xfrm>
            <a:off x="3661923" y="2592745"/>
            <a:ext cx="30919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уполномоченные представители страхователя (страхователя – физ. лица) и профсоюза</a:t>
            </a:r>
            <a:endParaRPr lang="ru-BY" sz="2400" dirty="0"/>
          </a:p>
        </p:txBody>
      </p:sp>
      <p:pic>
        <p:nvPicPr>
          <p:cNvPr id="11" name="Picture 6" descr="Плюс – Бесплатные иконки: знаки">
            <a:extLst>
              <a:ext uri="{FF2B5EF4-FFF2-40B4-BE49-F238E27FC236}">
                <a16:creationId xmlns:a16="http://schemas.microsoft.com/office/drawing/2014/main" id="{1110C1D3-CE25-4DE0-848E-925E3975B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06" y="3213847"/>
            <a:ext cx="693671" cy="69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F5CBD7-2275-4F77-A1FE-345B74B51A8A}"/>
              </a:ext>
            </a:extLst>
          </p:cNvPr>
          <p:cNvSpPr txBox="1"/>
          <p:nvPr/>
        </p:nvSpPr>
        <p:spPr>
          <a:xfrm>
            <a:off x="352426" y="1967989"/>
            <a:ext cx="1763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spcBef>
                <a:spcPts val="1000"/>
              </a:spcBef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проводит</a:t>
            </a:r>
            <a:endParaRPr lang="ru-BY" sz="2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56D207-ECD5-4CC4-9257-A1A0E2F1B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936988" flipH="1" flipV="1">
            <a:off x="-264987" y="285097"/>
            <a:ext cx="2198293" cy="1921362"/>
          </a:xfrm>
          <a:prstGeom prst="rect">
            <a:avLst/>
          </a:prstGeom>
        </p:spPr>
      </p:pic>
      <p:pic>
        <p:nvPicPr>
          <p:cNvPr id="17" name="Picture 2" descr="❕ White Exclamation Mark Emoji: Meaning &amp; Usage">
            <a:extLst>
              <a:ext uri="{FF2B5EF4-FFF2-40B4-BE49-F238E27FC236}">
                <a16:creationId xmlns:a16="http://schemas.microsoft.com/office/drawing/2014/main" id="{3ACC3CE1-D8AF-4375-809A-004A21C51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059" y="4934508"/>
            <a:ext cx="1766803" cy="171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Наниматели могут поучаствовать в опросе для прогнозирования потребности  экономики в кадрах - ГРОДНЕНСКАЯ ОБЛАСТНАЯ ОРГАНИЗАЦИЯ ПРОФСОЮЗА  БЕЛЭНЕРГОТОПГАЗ">
            <a:extLst>
              <a:ext uri="{FF2B5EF4-FFF2-40B4-BE49-F238E27FC236}">
                <a16:creationId xmlns:a16="http://schemas.microsoft.com/office/drawing/2014/main" id="{D6A3D5BC-FE82-441B-8409-B6BFA9B07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r="8795" b="6963"/>
          <a:stretch/>
        </p:blipFill>
        <p:spPr bwMode="auto">
          <a:xfrm>
            <a:off x="7379094" y="3505200"/>
            <a:ext cx="4834236" cy="33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❕ White Exclamation Mark Emoji: Meaning &amp; Usage">
            <a:extLst>
              <a:ext uri="{FF2B5EF4-FFF2-40B4-BE49-F238E27FC236}">
                <a16:creationId xmlns:a16="http://schemas.microsoft.com/office/drawing/2014/main" id="{6CD80D7F-342E-4983-8D91-878E9BA15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181" y="274078"/>
            <a:ext cx="2265035" cy="280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967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EF502F-FC8C-4886-A6C7-2436B763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10" y="2242653"/>
            <a:ext cx="11647714" cy="2453830"/>
          </a:xfrm>
          <a:prstGeom prst="rect">
            <a:avLst/>
          </a:prstGeom>
        </p:spPr>
      </p:pic>
      <p:pic>
        <p:nvPicPr>
          <p:cNvPr id="19" name="Picture 4" descr="Пнг Обводка овал 30 фото">
            <a:extLst>
              <a:ext uri="{FF2B5EF4-FFF2-40B4-BE49-F238E27FC236}">
                <a16:creationId xmlns:a16="http://schemas.microsoft.com/office/drawing/2014/main" id="{B9F5E57B-077A-404A-BB48-68FED9113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085" y="41359"/>
            <a:ext cx="8737783" cy="215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Пнг Обводка овал 30 фото">
            <a:extLst>
              <a:ext uri="{FF2B5EF4-FFF2-40B4-BE49-F238E27FC236}">
                <a16:creationId xmlns:a16="http://schemas.microsoft.com/office/drawing/2014/main" id="{A64B0A09-F16C-4C20-A6D6-B6765011A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204" y="3583400"/>
            <a:ext cx="8737783" cy="178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Картинки овал без фона (49 фото)">
            <a:extLst>
              <a:ext uri="{FF2B5EF4-FFF2-40B4-BE49-F238E27FC236}">
                <a16:creationId xmlns:a16="http://schemas.microsoft.com/office/drawing/2014/main" id="{93AC9F82-044A-40A8-A8FE-BE47182D3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174" y="5353165"/>
            <a:ext cx="2591703" cy="138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Картинки овал без фона (49 фото)">
            <a:extLst>
              <a:ext uri="{FF2B5EF4-FFF2-40B4-BE49-F238E27FC236}">
                <a16:creationId xmlns:a16="http://schemas.microsoft.com/office/drawing/2014/main" id="{FF26F295-F2E4-4561-B3DC-855A93457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50" y="667000"/>
            <a:ext cx="2004767" cy="111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Картинки овал без фона (49 фото)">
            <a:extLst>
              <a:ext uri="{FF2B5EF4-FFF2-40B4-BE49-F238E27FC236}">
                <a16:creationId xmlns:a16="http://schemas.microsoft.com/office/drawing/2014/main" id="{ED81662A-C93B-43A1-99FF-8E514A00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593" y="2285594"/>
            <a:ext cx="2351315" cy="9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4626ECE-0E6C-4166-8C6C-EE4420219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0299" y="3864138"/>
            <a:ext cx="5682349" cy="1919972"/>
          </a:xfrm>
        </p:spPr>
        <p:txBody>
          <a:bodyPr>
            <a:noAutofit/>
          </a:bodyPr>
          <a:lstStyle/>
          <a:p>
            <a:pPr indent="0">
              <a:spcBef>
                <a:spcPts val="1000"/>
              </a:spcBef>
              <a:buNone/>
            </a:pP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Несчастные случаи </a:t>
            </a:r>
            <a:b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 </a:t>
            </a:r>
            <a: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обучающимися, </a:t>
            </a:r>
            <a:b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проходящими практику, </a:t>
            </a:r>
            <a:b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производственное обучение </a:t>
            </a:r>
            <a:b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под руководством пед. работников учреждения образования на участке, 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выделенном для этих целей </a:t>
            </a:r>
            <a:r>
              <a:rPr lang="ru-RU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организацией</a:t>
            </a:r>
            <a:endParaRPr lang="ru-BY" dirty="0">
              <a:solidFill>
                <a:srgbClr val="FF000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DF35D-BBED-423D-A1D6-65D9DEF12750}"/>
              </a:ext>
            </a:extLst>
          </p:cNvPr>
          <p:cNvSpPr txBox="1"/>
          <p:nvPr/>
        </p:nvSpPr>
        <p:spPr>
          <a:xfrm>
            <a:off x="190809" y="218160"/>
            <a:ext cx="592555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Несчастные случаи </a:t>
            </a:r>
            <a:br>
              <a:rPr lang="ru-RU" sz="2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 </a:t>
            </a:r>
            <a:r>
              <a:rPr lang="ru-RU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обучающимися, </a:t>
            </a:r>
            <a:br>
              <a:rPr lang="ru-RU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проходящими практику, </a:t>
            </a:r>
            <a:br>
              <a:rPr lang="ru-RU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производственное обучение </a:t>
            </a:r>
            <a:br>
              <a:rPr lang="ru-RU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под руководством </a:t>
            </a:r>
            <a:br>
              <a:rPr lang="ru-RU" sz="28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800" dirty="0" err="1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уполномоч</a:t>
            </a:r>
            <a:r>
              <a:rPr lang="ru-RU" sz="28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должностного лица страхователя</a:t>
            </a:r>
            <a:endParaRPr lang="ru-BY" sz="2800" dirty="0">
              <a:solidFill>
                <a:srgbClr val="FF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36705B-5FC2-4B84-884F-FDD53E41F07C}"/>
              </a:ext>
            </a:extLst>
          </p:cNvPr>
          <p:cNvSpPr txBox="1"/>
          <p:nvPr/>
        </p:nvSpPr>
        <p:spPr>
          <a:xfrm>
            <a:off x="6696271" y="631979"/>
            <a:ext cx="18941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страхователь</a:t>
            </a:r>
            <a:endParaRPr lang="ru-BY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DB927-5222-4FD9-A285-17A8ED53A2E6}"/>
              </a:ext>
            </a:extLst>
          </p:cNvPr>
          <p:cNvSpPr txBox="1"/>
          <p:nvPr/>
        </p:nvSpPr>
        <p:spPr>
          <a:xfrm>
            <a:off x="4598211" y="984030"/>
            <a:ext cx="1687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расследуются</a:t>
            </a:r>
            <a:r>
              <a:rPr lang="ru-RU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BY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294BFF-D76C-407D-91B4-70A63FC43985}"/>
              </a:ext>
            </a:extLst>
          </p:cNvPr>
          <p:cNvSpPr txBox="1"/>
          <p:nvPr/>
        </p:nvSpPr>
        <p:spPr>
          <a:xfrm>
            <a:off x="9570292" y="497550"/>
            <a:ext cx="23513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представитель учреждения образования </a:t>
            </a:r>
            <a:endParaRPr lang="ru-BY" sz="2400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AD4319-1698-4BBA-8FA8-D02AEAADDAB0}"/>
              </a:ext>
            </a:extLst>
          </p:cNvPr>
          <p:cNvSpPr txBox="1"/>
          <p:nvPr/>
        </p:nvSpPr>
        <p:spPr>
          <a:xfrm>
            <a:off x="6881736" y="2347348"/>
            <a:ext cx="18941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учитываются страхователем</a:t>
            </a:r>
            <a:endParaRPr lang="ru-BY" sz="2400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15" name="Picture 6" descr="Плюс – Бесплатные иконки: знаки">
            <a:extLst>
              <a:ext uri="{FF2B5EF4-FFF2-40B4-BE49-F238E27FC236}">
                <a16:creationId xmlns:a16="http://schemas.microsoft.com/office/drawing/2014/main" id="{C832D757-E80C-423C-BDA9-8A2D64E69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392" y="526717"/>
            <a:ext cx="693671" cy="69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4347383-8372-4123-9140-5D67AF871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466507" flipH="1">
            <a:off x="2818586" y="-452895"/>
            <a:ext cx="1772413" cy="220372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D029308-1E2B-46B2-8281-74846487E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916247" flipH="1">
            <a:off x="6986715" y="1172658"/>
            <a:ext cx="1155765" cy="14370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E2860A6-6185-4ADF-BF02-1CA11785700F}"/>
              </a:ext>
            </a:extLst>
          </p:cNvPr>
          <p:cNvSpPr txBox="1"/>
          <p:nvPr/>
        </p:nvSpPr>
        <p:spPr>
          <a:xfrm>
            <a:off x="6981447" y="4101019"/>
            <a:ext cx="16983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учреждение образования</a:t>
            </a:r>
            <a:endParaRPr lang="ru-BY" sz="2400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769962-7A87-445F-817F-599451F717F6}"/>
              </a:ext>
            </a:extLst>
          </p:cNvPr>
          <p:cNvSpPr txBox="1"/>
          <p:nvPr/>
        </p:nvSpPr>
        <p:spPr>
          <a:xfrm>
            <a:off x="9636070" y="4065324"/>
            <a:ext cx="20143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представитель организации </a:t>
            </a:r>
            <a:endParaRPr lang="ru-BY" sz="2400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26" name="Picture 8" descr="Картинки овал без фона (49 фото)">
            <a:extLst>
              <a:ext uri="{FF2B5EF4-FFF2-40B4-BE49-F238E27FC236}">
                <a16:creationId xmlns:a16="http://schemas.microsoft.com/office/drawing/2014/main" id="{CAB197E4-382B-4B9C-BD64-4B6871CB8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26" y="4222462"/>
            <a:ext cx="2004767" cy="89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85224CF-9139-427C-9C58-C79232BD84C0}"/>
              </a:ext>
            </a:extLst>
          </p:cNvPr>
          <p:cNvSpPr txBox="1"/>
          <p:nvPr/>
        </p:nvSpPr>
        <p:spPr>
          <a:xfrm>
            <a:off x="4702390" y="4454715"/>
            <a:ext cx="1687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расследуются</a:t>
            </a:r>
            <a:r>
              <a:rPr lang="ru-RU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BY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4C6389-EB2C-45D9-A888-376FE63631A0}"/>
              </a:ext>
            </a:extLst>
          </p:cNvPr>
          <p:cNvSpPr txBox="1"/>
          <p:nvPr/>
        </p:nvSpPr>
        <p:spPr>
          <a:xfrm>
            <a:off x="7119085" y="5461604"/>
            <a:ext cx="23499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учитываются учреждением образования</a:t>
            </a:r>
            <a:endParaRPr lang="ru-BY" sz="2400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30" name="Picture 6" descr="Плюс – Бесплатные иконки: знаки">
            <a:extLst>
              <a:ext uri="{FF2B5EF4-FFF2-40B4-BE49-F238E27FC236}">
                <a16:creationId xmlns:a16="http://schemas.microsoft.com/office/drawing/2014/main" id="{7446179E-41E5-47F4-85FB-D6D17FA4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98" y="4199790"/>
            <a:ext cx="693671" cy="69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2EBF4A4-EFD9-4F94-AD04-259743F13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466507" flipH="1">
            <a:off x="2606563" y="3129057"/>
            <a:ext cx="1635610" cy="203362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6A32EB2-F70B-4367-8D3D-B4F46C501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916247" flipH="1">
            <a:off x="7317710" y="4558659"/>
            <a:ext cx="1096807" cy="1363709"/>
          </a:xfrm>
          <a:prstGeom prst="rect">
            <a:avLst/>
          </a:prstGeom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F7354FB9-391F-40C1-98CF-F07B278FB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8998" r="33412" b="22112"/>
          <a:stretch/>
        </p:blipFill>
        <p:spPr bwMode="auto">
          <a:xfrm>
            <a:off x="9752426" y="2078253"/>
            <a:ext cx="2333073" cy="1987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814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ОнлайнПрофи">
            <a:extLst>
              <a:ext uri="{FF2B5EF4-FFF2-40B4-BE49-F238E27FC236}">
                <a16:creationId xmlns:a16="http://schemas.microsoft.com/office/drawing/2014/main" id="{DAD0FAB0-3265-43F6-8DFB-DB1CA3889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6984"/>
          <a:stretch/>
        </p:blipFill>
        <p:spPr bwMode="auto">
          <a:xfrm>
            <a:off x="0" y="2510685"/>
            <a:ext cx="8294913" cy="434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31449-E14F-435F-83A6-AF4FC2475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83086" cy="1325563"/>
          </a:xfrm>
        </p:spPr>
        <p:txBody>
          <a:bodyPr/>
          <a:lstStyle/>
          <a:p>
            <a:r>
              <a:rPr lang="ru-RU" sz="4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СПЕЦИАЛЬНОЕ РАССЛЕДОВАНИЕ</a:t>
            </a:r>
            <a:endParaRPr lang="ru-BY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943088-80C4-4B04-B145-F3209BE57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58" y="952441"/>
            <a:ext cx="9927772" cy="1558244"/>
          </a:xfrm>
        </p:spPr>
        <p:txBody>
          <a:bodyPr>
            <a:noAutofit/>
          </a:bodyPr>
          <a:lstStyle/>
          <a:p>
            <a:pPr marL="540000" indent="324000"/>
            <a: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групповые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несчастные случаи;</a:t>
            </a:r>
            <a:endParaRPr lang="ru-BY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540000" indent="324000" algn="just">
              <a:spcBef>
                <a:spcPts val="1000"/>
              </a:spcBef>
            </a:pP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несчастные случаи </a:t>
            </a:r>
            <a: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со смертельным исходом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;</a:t>
            </a:r>
            <a:endParaRPr lang="ru-BY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540000" indent="324000" algn="just">
              <a:spcBef>
                <a:spcPts val="1000"/>
              </a:spcBef>
            </a:pP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несчастные случаи, </a:t>
            </a:r>
            <a: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приведшие к тяжелым производственным травмам</a:t>
            </a:r>
          </a:p>
          <a:p>
            <a:pPr marL="540000" indent="0" algn="just">
              <a:spcBef>
                <a:spcPts val="1000"/>
              </a:spcBef>
              <a:buNone/>
            </a:pPr>
            <a:endParaRPr lang="ru-RU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540000" indent="0" algn="r">
              <a:spcBef>
                <a:spcPts val="1000"/>
              </a:spcBef>
              <a:buNone/>
            </a:pPr>
            <a:endParaRPr lang="ru-BY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i="1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Исключение: </a:t>
            </a:r>
            <a:br>
              <a:rPr lang="ru-RU" i="1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несчастные случаи </a:t>
            </a:r>
            <a:br>
              <a:rPr lang="ru-RU" i="1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ч. 1 п. 6, абзаце 3 ч. 2 п. 38 </a:t>
            </a:r>
            <a:br>
              <a:rPr lang="ru-RU" i="1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и ч. 1 п. 40 Правил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181011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18F72B-6C46-43B1-88FF-8B4EC799E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5" y="1349829"/>
            <a:ext cx="11332028" cy="4898571"/>
          </a:xfrm>
        </p:spPr>
        <p:txBody>
          <a:bodyPr>
            <a:normAutofit lnSpcReduction="10000"/>
          </a:bodyPr>
          <a:lstStyle/>
          <a:p>
            <a:pPr marL="180000" indent="540000" algn="just" defTabSz="180000">
              <a:spcBef>
                <a:spcPts val="1000"/>
              </a:spcBef>
              <a:buFont typeface="+mj-lt"/>
              <a:buAutoNum type="arabicParenR"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страхователей;</a:t>
            </a:r>
          </a:p>
          <a:p>
            <a:pPr marL="180000" indent="540000" algn="just" defTabSz="180000">
              <a:spcBef>
                <a:spcPts val="1000"/>
              </a:spcBef>
              <a:buFont typeface="+mj-lt"/>
              <a:buAutoNum type="arabicParenR"/>
            </a:pPr>
            <a:endParaRPr lang="ru-BY" sz="40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180000" indent="540000" algn="just" defTabSz="180000">
              <a:spcBef>
                <a:spcPts val="1000"/>
              </a:spcBef>
              <a:buFont typeface="+mj-lt"/>
              <a:buAutoNum type="arabicParenR"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страховщиков, на которых возложено осуществление обязательного страхования от несчастных случаев на производстве и профессиональных заболеваний;</a:t>
            </a:r>
          </a:p>
          <a:p>
            <a:pPr marL="180000" indent="540000" algn="just" defTabSz="180000">
              <a:spcBef>
                <a:spcPts val="1000"/>
              </a:spcBef>
              <a:buFont typeface="+mj-lt"/>
              <a:buAutoNum type="arabicParenR"/>
            </a:pPr>
            <a:endParaRPr lang="ru-BY" sz="40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180000" indent="540000" algn="just" defTabSz="180000">
              <a:spcBef>
                <a:spcPts val="1000"/>
              </a:spcBef>
              <a:buFont typeface="+mj-lt"/>
              <a:buAutoNum type="arabicParenR"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граждан Республики Беларусь, иностранных граждан и лиц без гражданства:</a:t>
            </a:r>
            <a:endParaRPr lang="ru-BY" sz="4000" dirty="0">
              <a:solidFill>
                <a:schemeClr val="accent1">
                  <a:lumMod val="50000"/>
                </a:schemeClr>
              </a:solidFill>
              <a:effectLst/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27D244-6562-4EAC-8A78-F31B1AB4A725}"/>
              </a:ext>
            </a:extLst>
          </p:cNvPr>
          <p:cNvSpPr txBox="1"/>
          <p:nvPr/>
        </p:nvSpPr>
        <p:spPr>
          <a:xfrm>
            <a:off x="-1115785" y="255657"/>
            <a:ext cx="9203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spcBef>
                <a:spcPts val="1000"/>
              </a:spcBef>
              <a:buNone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ПРАВИЛА РАСПРОСТРАНЯЮТСЯ НА:</a:t>
            </a:r>
            <a:endParaRPr lang="ru-BY" sz="40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E5903C-1C14-4709-AE61-DAE714081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135661">
            <a:off x="7860849" y="4153044"/>
            <a:ext cx="352425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95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0A0D0DE-F48C-4DF3-A62B-A944DDA67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42" y="349136"/>
            <a:ext cx="11930743" cy="6269378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ru-RU" sz="2400" dirty="0">
                <a:solidFill>
                  <a:srgbClr val="002060"/>
                </a:solidFill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ДЕЙСТВИЯ</a:t>
            </a:r>
            <a:r>
              <a:rPr lang="ru-RU" sz="2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СТРАХОВАТЕЛЯ, ОРГАНИЗАЦИИ </a:t>
            </a:r>
            <a:br>
              <a:rPr lang="ru-RU" sz="2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ГРУППОВОМ НЕСЧАСТНОМ СЛУЧАЕ, НЕСЧАСТНОМ СЛУЧАЕ СО СМЕРТЕЛЬНЫМ ИСХОДОМ</a:t>
            </a:r>
            <a:endParaRPr lang="ru-BY" sz="2400" dirty="0">
              <a:solidFill>
                <a:srgbClr val="002060"/>
              </a:solidFill>
              <a:effectLst/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1. </a:t>
            </a:r>
            <a:r>
              <a:rPr lang="ru-RU" sz="20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позднее 2 часов с момента</a:t>
            </a: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, когда стало известно о несчастном случае любому должностному лицу страхователя, организации (страхователю – физ. лицу), </a:t>
            </a:r>
            <a:r>
              <a:rPr lang="ru-RU" sz="20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оповещают</a:t>
            </a: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посредством СМДО, по телефону, телефаксу, др. средствам связи (исключение: почтовое отправление), нарочным:</a:t>
            </a:r>
            <a:endParaRPr lang="ru-BY" sz="20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252000" algn="just">
              <a:spcBef>
                <a:spcPts val="1000"/>
              </a:spcBef>
            </a:pP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районный (межрайонный), городской, районный в городе отдел Следственного комитета по месту, где произошел несчастный случай;</a:t>
            </a:r>
            <a:endParaRPr lang="ru-BY" sz="20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252000" algn="just">
              <a:spcBef>
                <a:spcPts val="1000"/>
              </a:spcBef>
            </a:pPr>
            <a:r>
              <a:rPr lang="ru-RU" sz="2000" dirty="0" err="1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т</a:t>
            </a:r>
            <a:r>
              <a:rPr lang="ru-RU" sz="20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ерритор</a:t>
            </a: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подразделение Департамента, на поднадзорной территории которого зарегистрированы организация, страхователь;</a:t>
            </a:r>
            <a:endParaRPr lang="ru-BY" sz="20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2. </a:t>
            </a:r>
            <a:r>
              <a:rPr lang="ru-RU" sz="20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позднее 1 рабочего дня, </a:t>
            </a: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следующего за днем происшествия несчастного случая, </a:t>
            </a:r>
            <a:r>
              <a:rPr lang="ru-RU" sz="20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направляют сообщение </a:t>
            </a: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 несчастном случае на производстве:</a:t>
            </a:r>
            <a:endParaRPr lang="ru-BY" sz="20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288000" algn="just">
              <a:spcBef>
                <a:spcPts val="1000"/>
              </a:spcBef>
            </a:pP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органы, указанные </a:t>
            </a:r>
            <a:r>
              <a:rPr lang="ru-RU" sz="2000" b="1" u="sng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выше</a:t>
            </a: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;</a:t>
            </a:r>
            <a:endParaRPr lang="ru-BY" sz="20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288000" algn="just">
              <a:spcBef>
                <a:spcPts val="1000"/>
              </a:spcBef>
            </a:pP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областное (Минское городское) объединение профсоюзов Федерации профсоюзов Беларуси (при отсутствии у страхователя, в организации профсоюза);</a:t>
            </a:r>
            <a:endParaRPr lang="ru-BY" sz="20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288000" algn="just">
              <a:spcBef>
                <a:spcPts val="1000"/>
              </a:spcBef>
            </a:pP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вышестоящую организацию (при ее наличии), республиканский орган гос. управления и местный исполнит. и </a:t>
            </a:r>
            <a:r>
              <a:rPr lang="ru-RU" sz="20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распорядит</a:t>
            </a: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орган, на подведомственной территории которого расположен страхователь, страхователю потерпевшего (при несчастном случае с работающим у др. страхователя);</a:t>
            </a:r>
            <a:endParaRPr lang="ru-BY" sz="20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288000" algn="just">
              <a:spcBef>
                <a:spcPts val="1000"/>
              </a:spcBef>
            </a:pP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</a:t>
            </a:r>
            <a:r>
              <a:rPr lang="ru-RU" sz="20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территор.уполномоченный</a:t>
            </a: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орган надзора, если несчастный случай произошел на поднадзорном ему объекте.</a:t>
            </a:r>
            <a:endParaRPr lang="ru-BY" sz="20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pic>
        <p:nvPicPr>
          <p:cNvPr id="9232" name="Picture 16" descr="Пнг Стрелка наступления 27 фото">
            <a:extLst>
              <a:ext uri="{FF2B5EF4-FFF2-40B4-BE49-F238E27FC236}">
                <a16:creationId xmlns:a16="http://schemas.microsoft.com/office/drawing/2014/main" id="{6D458E81-2E9E-403F-A077-4276480FC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5537">
            <a:off x="-99229" y="2922749"/>
            <a:ext cx="1367159" cy="13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Картинки красная линия без фона (52 фото)">
            <a:extLst>
              <a:ext uri="{FF2B5EF4-FFF2-40B4-BE49-F238E27FC236}">
                <a16:creationId xmlns:a16="http://schemas.microsoft.com/office/drawing/2014/main" id="{C6244E2E-5F69-4867-907D-26D83DA91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7" y="4317921"/>
            <a:ext cx="1066800" cy="32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AADDD1-2402-4621-B852-412276387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870124" y="2307035"/>
            <a:ext cx="6432546" cy="235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77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430536-3AC0-43B0-998B-0B74A5A0DD76}"/>
              </a:ext>
            </a:extLst>
          </p:cNvPr>
          <p:cNvSpPr txBox="1"/>
          <p:nvPr/>
        </p:nvSpPr>
        <p:spPr>
          <a:xfrm>
            <a:off x="6773421" y="1991396"/>
            <a:ext cx="5018315" cy="30465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СМДО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телефон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т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елефакс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др. средства связи (исключение: почтовое отправление)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нарочно по форме сообщения о несчастном случае на производстве</a:t>
            </a:r>
            <a:endParaRPr lang="ru-BY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80DE32-6E40-4012-96A3-138384E8C810}"/>
              </a:ext>
            </a:extLst>
          </p:cNvPr>
          <p:cNvSpPr txBox="1"/>
          <p:nvPr/>
        </p:nvSpPr>
        <p:spPr>
          <a:xfrm>
            <a:off x="6419636" y="296743"/>
            <a:ext cx="57258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1000"/>
              </a:spcBef>
            </a:pPr>
            <a:r>
              <a:rPr lang="ru-RU" sz="3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СПОСОБЫ ПЕРЕДАЧИ </a:t>
            </a:r>
            <a:br>
              <a:rPr lang="ru-RU" sz="3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СООБЩЕНИЯ О НЕСЧАСТНОМ СЛУЧАЕ</a:t>
            </a:r>
            <a:endParaRPr lang="ru-BY" sz="3600" dirty="0">
              <a:solidFill>
                <a:srgbClr val="002060"/>
              </a:solidFill>
              <a:effectLst/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37C2D0-940F-454D-9B0B-ACB4D0176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54277">
            <a:off x="8757422" y="1255572"/>
            <a:ext cx="2729030" cy="27290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33B397-C9A4-4D2A-B93D-ED8CFB7D936C}"/>
              </a:ext>
            </a:extLst>
          </p:cNvPr>
          <p:cNvSpPr txBox="1"/>
          <p:nvPr/>
        </p:nvSpPr>
        <p:spPr>
          <a:xfrm>
            <a:off x="130629" y="212726"/>
            <a:ext cx="6289007" cy="59518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spcBef>
                <a:spcPts val="1000"/>
              </a:spcBef>
            </a:pP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 несчастных случаях, </a:t>
            </a:r>
            <a:b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приведших к тяжелым производственным травмам, </a:t>
            </a:r>
            <a:b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страхователь, организация (исключение: страхователь – физ. лицо)</a:t>
            </a:r>
            <a:b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позднее 1 рабочего дня, </a:t>
            </a:r>
            <a:r>
              <a:rPr lang="ru-RU" sz="20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следующего за днем получения заключения организации здравоохранения о тяжести производственной травмы потерпевшего </a:t>
            </a:r>
            <a:r>
              <a:rPr lang="ru-RU" sz="20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направляют сообщение в</a:t>
            </a:r>
            <a:r>
              <a:rPr lang="ru-RU" sz="2000" dirty="0">
                <a:solidFill>
                  <a:srgbClr val="002060"/>
                </a:solidFill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:</a:t>
            </a:r>
          </a:p>
          <a:p>
            <a:pPr marL="720000" indent="-2880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районный (межрайонный), городской, районный в городе отдел Следственного комитета по месту, где произошел несчастный случай;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-2880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800" dirty="0" err="1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т</a:t>
            </a:r>
            <a:r>
              <a:rPr lang="ru-RU" sz="18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ерритор</a:t>
            </a: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подразделение Департамента, на поднадзорной территории которого зарегистрированы организация, страхователь;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-2880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областное (Минское городское) объединение профсоюзов Федерации профсоюзов Беларуси (при отсутствии у страхователя, в организации профсоюза);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-2880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вышестоящую организацию (при ее наличии), республиканский орган гос. управления и местный исполнит. и </a:t>
            </a:r>
            <a:r>
              <a:rPr lang="ru-RU" sz="18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распорядит</a:t>
            </a: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орган, на подведомственной территории которого расположен страхователь, страхователю потерпевшего (при несчастном случае с работающим у др. страхователя);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-2880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</a:t>
            </a:r>
            <a:r>
              <a:rPr lang="ru-RU" sz="18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территор.уполномоченный</a:t>
            </a: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орган надзора, если несчастный случай произошел на поднадзорном ему объекте.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>
              <a:spcBef>
                <a:spcPts val="1000"/>
              </a:spcBef>
            </a:pPr>
            <a:endParaRPr lang="ru-RU" dirty="0">
              <a:solidFill>
                <a:srgbClr val="002060"/>
              </a:solidFill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>
              <a:spcBef>
                <a:spcPts val="1000"/>
              </a:spcBef>
            </a:pPr>
            <a:endParaRPr lang="ru-RU" dirty="0">
              <a:solidFill>
                <a:srgbClr val="002060"/>
              </a:solidFill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E1F0C1-0E1D-4F0C-AFC5-8AED8959F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50105" y="2252211"/>
            <a:ext cx="6432546" cy="2353579"/>
          </a:xfrm>
          <a:prstGeom prst="rect">
            <a:avLst/>
          </a:prstGeom>
        </p:spPr>
      </p:pic>
      <p:pic>
        <p:nvPicPr>
          <p:cNvPr id="10242" name="Picture 2" descr="Тема 21. Средства связи — Товароведение непродовольственных товаров">
            <a:extLst>
              <a:ext uri="{FF2B5EF4-FFF2-40B4-BE49-F238E27FC236}">
                <a16:creationId xmlns:a16="http://schemas.microsoft.com/office/drawing/2014/main" id="{53520639-04BE-4F78-A0D6-07E33156B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t="6383" r="1687" b="41964"/>
          <a:stretch/>
        </p:blipFill>
        <p:spPr bwMode="auto">
          <a:xfrm>
            <a:off x="8066314" y="5135627"/>
            <a:ext cx="4125686" cy="172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194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Министерството отговаря: Не е предвидено удължаване на крайния срок по  подмярка 4.1 за инвестиции | Agri.BG">
            <a:extLst>
              <a:ext uri="{FF2B5EF4-FFF2-40B4-BE49-F238E27FC236}">
                <a16:creationId xmlns:a16="http://schemas.microsoft.com/office/drawing/2014/main" id="{720D2D51-62F2-4E93-9DCA-B4772DE76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5"/>
          <a:stretch/>
        </p:blipFill>
        <p:spPr bwMode="auto">
          <a:xfrm>
            <a:off x="1" y="98193"/>
            <a:ext cx="9568522" cy="676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E25B0121-0882-4392-826A-66C0B5CF8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848" y="1995102"/>
            <a:ext cx="5228077" cy="4764705"/>
          </a:xfrm>
        </p:spPr>
        <p:txBody>
          <a:bodyPr>
            <a:normAutofit/>
          </a:bodyPr>
          <a:lstStyle/>
          <a:p>
            <a:pPr marL="720000" indent="0" algn="just">
              <a:spcBef>
                <a:spcPts val="1000"/>
              </a:spcBef>
              <a:buNone/>
            </a:pPr>
            <a:endParaRPr lang="ru-RU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0" indent="0" algn="just">
              <a:spcBef>
                <a:spcPts val="1000"/>
              </a:spcBef>
              <a:buNone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указанный срок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включается время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для:</a:t>
            </a:r>
          </a:p>
          <a:p>
            <a:pPr marL="7200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проведения экспертиз,</a:t>
            </a:r>
          </a:p>
          <a:p>
            <a:pPr marL="7200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тех. расчетов,</a:t>
            </a:r>
          </a:p>
          <a:p>
            <a:pPr marL="7200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лабораторных исследований, испытаний,</a:t>
            </a:r>
          </a:p>
          <a:p>
            <a:pPr marL="7200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получения заключений правоохранительных органов, уполномоченных органов надзора, организаций здравоохранения, др. органов и организаций, иных сведений, необходимых для проведения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спец.расследования</a:t>
            </a:r>
            <a:endParaRPr lang="ru-BY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64549-CEE3-4BB7-B49B-04B448F7D678}"/>
              </a:ext>
            </a:extLst>
          </p:cNvPr>
          <p:cNvSpPr txBox="1"/>
          <p:nvPr/>
        </p:nvSpPr>
        <p:spPr>
          <a:xfrm>
            <a:off x="348343" y="311705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СРОКИ ПРОВЕДЕНИЯ СПЕЦИАЛЬНОГО РАССЛЕДОВАНИЯ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C46474-A011-40E1-8E09-675A0277FC5D}"/>
              </a:ext>
            </a:extLst>
          </p:cNvPr>
          <p:cNvSpPr txBox="1"/>
          <p:nvPr/>
        </p:nvSpPr>
        <p:spPr>
          <a:xfrm>
            <a:off x="1338943" y="2332050"/>
            <a:ext cx="35596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None/>
            </a:pPr>
            <a:r>
              <a:rPr lang="ru-RU" sz="2800" dirty="0">
                <a:solidFill>
                  <a:srgbClr val="002060"/>
                </a:solidFill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течение 15 рабочих дней </a:t>
            </a:r>
            <a:r>
              <a:rPr lang="ru-RU" sz="28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(исключая оформление и рассылку документов) </a:t>
            </a:r>
          </a:p>
          <a:p>
            <a:pPr indent="0">
              <a:buNone/>
            </a:pPr>
            <a:r>
              <a:rPr lang="ru-RU" sz="28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со дня получения сообщения о несчастном случае на производстве</a:t>
            </a:r>
            <a:endParaRPr lang="ru-BY" sz="2800" dirty="0">
              <a:solidFill>
                <a:srgbClr val="002060"/>
              </a:solidFill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5EE56D-E01A-41A9-B102-341692395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54277">
            <a:off x="-548085" y="1551319"/>
            <a:ext cx="2729030" cy="2729030"/>
          </a:xfrm>
          <a:prstGeom prst="rect">
            <a:avLst/>
          </a:prstGeom>
        </p:spPr>
      </p:pic>
      <p:pic>
        <p:nvPicPr>
          <p:cNvPr id="11" name="Picture 16" descr="Пнг Стрелка наступления 27 фото">
            <a:extLst>
              <a:ext uri="{FF2B5EF4-FFF2-40B4-BE49-F238E27FC236}">
                <a16:creationId xmlns:a16="http://schemas.microsoft.com/office/drawing/2014/main" id="{E124CF03-7068-4542-85B7-998842C05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5537" flipV="1">
            <a:off x="5309855" y="1892682"/>
            <a:ext cx="1367159" cy="129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Картинки красная линия без фона (52 фото)">
            <a:extLst>
              <a:ext uri="{FF2B5EF4-FFF2-40B4-BE49-F238E27FC236}">
                <a16:creationId xmlns:a16="http://schemas.microsoft.com/office/drawing/2014/main" id="{FB877EE0-9BE7-4C63-8E4C-0F6095F89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742" y="2674178"/>
            <a:ext cx="1778541" cy="53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481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Картинки овал без фона (49 фото)">
            <a:extLst>
              <a:ext uri="{FF2B5EF4-FFF2-40B4-BE49-F238E27FC236}">
                <a16:creationId xmlns:a16="http://schemas.microsoft.com/office/drawing/2014/main" id="{C4B049B3-8165-4032-8EDD-5CCD11BEA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357" y="1335805"/>
            <a:ext cx="5684886" cy="253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F006A51-A504-455B-B1B1-B41053F50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93" y="4256805"/>
            <a:ext cx="4223658" cy="20313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составляет </a:t>
            </a: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и </a:t>
            </a:r>
            <a:r>
              <a:rPr lang="ru-RU" sz="32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подписывает заключение</a:t>
            </a:r>
            <a:endParaRPr lang="ru-BY" sz="3200" dirty="0">
              <a:solidFill>
                <a:srgbClr val="002060"/>
              </a:solidFill>
              <a:effectLst/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F3DC7-BEC5-4F52-A61D-E413481EA76A}"/>
              </a:ext>
            </a:extLst>
          </p:cNvPr>
          <p:cNvSpPr txBox="1"/>
          <p:nvPr/>
        </p:nvSpPr>
        <p:spPr>
          <a:xfrm>
            <a:off x="5573486" y="4119643"/>
            <a:ext cx="697699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 позднее 1 рабочего дня, </a:t>
            </a:r>
            <a:r>
              <a:rPr lang="ru-RU" sz="2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следующего за днем окончания спец. расследования, </a:t>
            </a:r>
            <a:r>
              <a:rPr lang="ru-RU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направляет (предоставляет) заключение</a:t>
            </a:r>
            <a:r>
              <a:rPr lang="ru-RU" sz="2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и </a:t>
            </a:r>
            <a:r>
              <a:rPr lang="ru-RU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перечень документов, </a:t>
            </a:r>
            <a:r>
              <a:rPr lang="ru-RU" sz="2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необходимых </a:t>
            </a:r>
            <a:r>
              <a:rPr lang="ru-RU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для формирования документов специального расследования,</a:t>
            </a:r>
            <a:r>
              <a:rPr lang="ru-RU" sz="2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страхователю, организации</a:t>
            </a:r>
            <a:endParaRPr lang="ru-BY" sz="2800" dirty="0">
              <a:solidFill>
                <a:srgbClr val="FF000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4D235-56EF-4106-B625-899EF68F17B9}"/>
              </a:ext>
            </a:extLst>
          </p:cNvPr>
          <p:cNvSpPr txBox="1"/>
          <p:nvPr/>
        </p:nvSpPr>
        <p:spPr>
          <a:xfrm>
            <a:off x="315685" y="337848"/>
            <a:ext cx="55190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 РЕЗУЛЬТАТАМ </a:t>
            </a:r>
            <a:br>
              <a:rPr lang="ru-RU" sz="3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СПЕЦИАЛЬНОГО РАССЛЕДОВАНИЯ </a:t>
            </a:r>
            <a:endParaRPr lang="ru-BY" sz="3600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4EC362-246D-452D-9DF8-B20A208A1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60857">
            <a:off x="1288467" y="2538347"/>
            <a:ext cx="1918619" cy="19186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B78561-A74C-4106-82A0-CCB75EC21729}"/>
              </a:ext>
            </a:extLst>
          </p:cNvPr>
          <p:cNvSpPr txBox="1"/>
          <p:nvPr/>
        </p:nvSpPr>
        <p:spPr>
          <a:xfrm>
            <a:off x="3232130" y="2137802"/>
            <a:ext cx="54887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государственный инспектор труда Департамента </a:t>
            </a:r>
            <a:endParaRPr lang="ru-BY" sz="36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6BFD6E-0465-4A59-A6BD-FD0A94D13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20885">
            <a:off x="8437635" y="2480509"/>
            <a:ext cx="1918619" cy="19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85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63F642-F451-495B-98BC-FD62E4BCC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576943"/>
            <a:ext cx="6930143" cy="6030685"/>
          </a:xfrm>
        </p:spPr>
        <p:txBody>
          <a:bodyPr>
            <a:noAutofit/>
          </a:bodyPr>
          <a:lstStyle/>
          <a:p>
            <a:pPr indent="0" algn="just">
              <a:buNone/>
            </a:pPr>
            <a:r>
              <a:rPr lang="ru-RU" sz="2400" dirty="0">
                <a:solidFill>
                  <a:srgbClr val="002060"/>
                </a:solidFill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ДЕЙСТВИЯ СТРАХОВАТЕЛЯ, ОРГАНИЗАЦИИ</a:t>
            </a:r>
            <a:r>
              <a:rPr lang="ru-RU" sz="2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В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СООТВЕТСТВИИ </a:t>
            </a:r>
            <a:b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 ЗАКЛЮЧЕНИЕМ </a:t>
            </a:r>
          </a:p>
          <a:p>
            <a:pPr indent="0" algn="just">
              <a:buNone/>
            </a:pPr>
            <a:endParaRPr lang="ru-RU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течение 3 рабочих дней,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следующих за днем получения заключения</a:t>
            </a:r>
            <a:endParaRPr lang="ru-BY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288000" algn="just">
              <a:spcBef>
                <a:spcPts val="1000"/>
              </a:spcBef>
            </a:pP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составляют акт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формы Н-1 (Н-1Е / Н-1М) / акт формы НП / акт служебного расследования на каждого потерпевшего и утверждают его;</a:t>
            </a:r>
            <a:endParaRPr lang="ru-BY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288000" algn="just">
              <a:spcBef>
                <a:spcPts val="1000"/>
              </a:spcBef>
            </a:pP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обеспечивают формирование и тиражирование документов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спец. расследования по перечню, составленному гос. инспектором труда Департамента, проводившим спец. расследование, в необходимом количестве экземпляров и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их представление гос. инспектору труда Департамента,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проводившему спец. расследование</a:t>
            </a:r>
            <a:endParaRPr lang="ru-BY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C9644D-9659-4D9B-974E-ABF2E0ECDC17}"/>
              </a:ext>
            </a:extLst>
          </p:cNvPr>
          <p:cNvSpPr txBox="1"/>
          <p:nvPr/>
        </p:nvSpPr>
        <p:spPr>
          <a:xfrm>
            <a:off x="8905770" y="3554414"/>
            <a:ext cx="28629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несут страхователь, организация</a:t>
            </a:r>
            <a:endParaRPr lang="ru-BY" sz="2800" dirty="0">
              <a:solidFill>
                <a:srgbClr val="002060"/>
              </a:solidFill>
              <a:highlight>
                <a:srgbClr val="FFFF00"/>
              </a:highlight>
              <a:latin typeface="Bahnschrift SemiBold Condensed" panose="020B0502040204020203" pitchFamily="34" charset="0"/>
            </a:endParaRPr>
          </a:p>
        </p:txBody>
      </p:sp>
      <p:pic>
        <p:nvPicPr>
          <p:cNvPr id="6" name="Picture 2" descr="❕ White Exclamation Mark Emoji: Meaning &amp; Usage">
            <a:extLst>
              <a:ext uri="{FF2B5EF4-FFF2-40B4-BE49-F238E27FC236}">
                <a16:creationId xmlns:a16="http://schemas.microsoft.com/office/drawing/2014/main" id="{211A1611-5275-4BF2-81EE-72C63BFB7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247" y="454865"/>
            <a:ext cx="2924815" cy="413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Личный опыт: считаем расходы с приложением «Кошелек»">
            <a:extLst>
              <a:ext uri="{FF2B5EF4-FFF2-40B4-BE49-F238E27FC236}">
                <a16:creationId xmlns:a16="http://schemas.microsoft.com/office/drawing/2014/main" id="{B71D2BB1-F322-4AB0-AF80-65BE9B1A5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b="8677"/>
          <a:stretch/>
        </p:blipFill>
        <p:spPr bwMode="auto">
          <a:xfrm>
            <a:off x="7196560" y="4719648"/>
            <a:ext cx="4995440" cy="21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521BDF-069D-4DED-ADA7-A74534870766}"/>
              </a:ext>
            </a:extLst>
          </p:cNvPr>
          <p:cNvSpPr txBox="1"/>
          <p:nvPr/>
        </p:nvSpPr>
        <p:spPr>
          <a:xfrm>
            <a:off x="8601127" y="441289"/>
            <a:ext cx="34722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РАСХОДЫ,</a:t>
            </a:r>
            <a:r>
              <a:rPr lang="ru-RU" sz="2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СВЯЗАННЫЕ С ФОРМИРОВАНИЕМ И ТИРАЖИРОВАНИЕМ ДОКУМЕНТОВ СПЕЦ. РАССЛЕДОВАНИЯ </a:t>
            </a:r>
            <a:endParaRPr lang="ru-BY" sz="2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03F59E-3D65-4233-B59D-3B128CB37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916247" flipH="1">
            <a:off x="9838772" y="2461620"/>
            <a:ext cx="1155765" cy="14370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9A98BC-C4CC-4C44-83B8-EFFC3E927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04228" y="2377625"/>
            <a:ext cx="6432546" cy="235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32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Пнг Обводка овал 30 фото">
            <a:extLst>
              <a:ext uri="{FF2B5EF4-FFF2-40B4-BE49-F238E27FC236}">
                <a16:creationId xmlns:a16="http://schemas.microsoft.com/office/drawing/2014/main" id="{E8418D2E-A058-45AF-BE61-7D04C625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49586" y="915584"/>
            <a:ext cx="6857998" cy="5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Пнг Обводка овал 30 фото">
            <a:extLst>
              <a:ext uri="{FF2B5EF4-FFF2-40B4-BE49-F238E27FC236}">
                <a16:creationId xmlns:a16="http://schemas.microsoft.com/office/drawing/2014/main" id="{6C610D79-F868-42CE-AEBE-703C2E02C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684" y="2625457"/>
            <a:ext cx="3927013" cy="80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0E1C769-8336-489A-9355-36994ECED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7" y="1068182"/>
            <a:ext cx="6215742" cy="4351338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при </a:t>
            </a:r>
            <a:r>
              <a:rPr lang="ru-RU" sz="32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отказе страхователя, организации </a:t>
            </a: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от </a:t>
            </a:r>
            <a:r>
              <a:rPr lang="ru-RU" sz="32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составления и утверждения акт</a:t>
            </a: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а формы Н-1 (Н-1Е / Н-1М) / акта формы НП / акта служебного расследования</a:t>
            </a:r>
          </a:p>
          <a:p>
            <a:pPr>
              <a:buFont typeface="Courier New" panose="02070309020205020404" pitchFamily="49" charset="0"/>
              <a:buChar char="o"/>
            </a:pPr>
            <a:endParaRPr lang="ru-RU" sz="32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sz="32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 </a:t>
            </a:r>
            <a:r>
              <a:rPr lang="ru-RU" sz="32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непредставлении актов </a:t>
            </a:r>
            <a:br>
              <a:rPr lang="ru-RU" sz="32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гос. инспектору труда департамента страхователем, организацией </a:t>
            </a:r>
            <a:r>
              <a:rPr lang="ru-RU" sz="32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течение 3 рабочих дней</a:t>
            </a: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со дня получения заключения</a:t>
            </a:r>
            <a:endParaRPr lang="ru-BY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C967E-06AD-43D4-99A3-DC4A4C381FE3}"/>
              </a:ext>
            </a:extLst>
          </p:cNvPr>
          <p:cNvSpPr txBox="1"/>
          <p:nvPr/>
        </p:nvSpPr>
        <p:spPr>
          <a:xfrm>
            <a:off x="8260889" y="3610483"/>
            <a:ext cx="36916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гос. инспектором труда Департамента и утверждается начальником областного (Минского городского) управления Департамента (лицом, исполняющим его обязанности)</a:t>
            </a:r>
            <a:endParaRPr lang="ru-BY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DCD71E-7033-4A74-9EA9-B138B15A1F1D}"/>
              </a:ext>
            </a:extLst>
          </p:cNvPr>
          <p:cNvSpPr txBox="1"/>
          <p:nvPr/>
        </p:nvSpPr>
        <p:spPr>
          <a:xfrm>
            <a:off x="7292062" y="1308661"/>
            <a:ext cx="3733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акт формы Н-1 (Н-1Е / Н-1М) / </a:t>
            </a:r>
            <a:b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акт формы НП / </a:t>
            </a:r>
            <a:b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акт служебного расследования </a:t>
            </a:r>
            <a:endParaRPr lang="ru-BY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C09BEC-ACEC-49A9-82AB-B8BC2D27A607}"/>
              </a:ext>
            </a:extLst>
          </p:cNvPr>
          <p:cNvSpPr txBox="1"/>
          <p:nvPr/>
        </p:nvSpPr>
        <p:spPr>
          <a:xfrm>
            <a:off x="8633726" y="2734840"/>
            <a:ext cx="25309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составляется</a:t>
            </a:r>
            <a:endParaRPr lang="ru-BY" sz="32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FA9574-A8B1-48A9-ABC6-35B0869EF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485" y="1879336"/>
            <a:ext cx="2729030" cy="272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96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3EBB22-1C21-430E-B39C-5E4C0ADFB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8986" t="15330" r="21234"/>
          <a:stretch/>
        </p:blipFill>
        <p:spPr>
          <a:xfrm>
            <a:off x="0" y="0"/>
            <a:ext cx="75819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6AD61B9-81D1-4E5F-91CC-49051E2CD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773" y="729343"/>
            <a:ext cx="8588828" cy="6030686"/>
          </a:xfrm>
          <a:solidFill>
            <a:schemeClr val="bg1"/>
          </a:solidFill>
        </p:spPr>
        <p:txBody>
          <a:bodyPr>
            <a:noAutofit/>
          </a:bodyPr>
          <a:lstStyle/>
          <a:p>
            <a:pPr indent="342900" algn="just">
              <a:spcBef>
                <a:spcPts val="1000"/>
              </a:spcBef>
            </a:pP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Если в соответствии с заключением </a:t>
            </a:r>
            <a: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установлена грубая неосторожность потерпевшего,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уполномоченным представителем страхователя, организации 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(страхователем – физ. лицом) и </a:t>
            </a:r>
            <a:r>
              <a:rPr lang="ru-RU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уполномоченным представителем профсоюза,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принимавшими участие в спец. расследовании, составляется </a:t>
            </a:r>
            <a: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протокол об определении степени вины 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соотв. с п. 17 Правил.</a:t>
            </a:r>
            <a:endParaRPr lang="ru-BY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Степень вины потерпевшего 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процентах </a:t>
            </a:r>
            <a: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указывается в акте формы Н-1 (Н-1Е). </a:t>
            </a:r>
          </a:p>
          <a:p>
            <a:pPr indent="342900" algn="just">
              <a:spcBef>
                <a:spcPts val="1000"/>
              </a:spcBef>
            </a:pPr>
            <a: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случае утверждения акта 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формы Н-1 (Н-1Е) </a:t>
            </a:r>
            <a: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начальником областного (Минского городского) управления Департамента (лицом, исполняющим его обязанности) </a:t>
            </a:r>
            <a:r>
              <a:rPr lang="ru-RU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степень вины потерпевшего не определяется,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протокол об определении степени вины не составляется,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в акте формы Н-1 (Н-1Е) </a:t>
            </a:r>
            <a:r>
              <a:rPr lang="ru-RU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процент степени вины потерпевшего 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процентах не указывается.</a:t>
            </a:r>
            <a:endParaRPr lang="ru-BY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2815197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Пнг Обводка овал 30 фото">
            <a:extLst>
              <a:ext uri="{FF2B5EF4-FFF2-40B4-BE49-F238E27FC236}">
                <a16:creationId xmlns:a16="http://schemas.microsoft.com/office/drawing/2014/main" id="{985E3647-1141-4BAD-B8B3-20FD68981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11115" y="-1060083"/>
            <a:ext cx="4027643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Пнг Обводка овал 30 фото">
            <a:extLst>
              <a:ext uri="{FF2B5EF4-FFF2-40B4-BE49-F238E27FC236}">
                <a16:creationId xmlns:a16="http://schemas.microsoft.com/office/drawing/2014/main" id="{DFA3A1F7-3445-4A0B-8041-93FD7EAC2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4106" y="1554322"/>
            <a:ext cx="4688121" cy="54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25F75D9-4FE6-4C52-973C-757C379FA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5540" y="2533601"/>
            <a:ext cx="5005295" cy="5258303"/>
          </a:xfrm>
        </p:spPr>
        <p:txBody>
          <a:bodyPr>
            <a:normAutofit/>
          </a:bodyPr>
          <a:lstStyle/>
          <a:p>
            <a:pPr indent="0" algn="ctr">
              <a:spcBef>
                <a:spcPts val="1000"/>
              </a:spcBef>
              <a:buNone/>
            </a:pPr>
            <a:endParaRPr lang="ru-RU" sz="32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ctr">
              <a:spcBef>
                <a:spcPts val="1000"/>
              </a:spcBef>
              <a:buNone/>
            </a:pPr>
            <a: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учитывают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несчастный случай </a:t>
            </a:r>
          </a:p>
          <a:p>
            <a:pPr indent="0" algn="ctr">
              <a:spcBef>
                <a:spcPts val="1000"/>
              </a:spcBef>
              <a:buNone/>
            </a:pPr>
            <a:endParaRPr lang="ru-RU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ctr">
              <a:spcBef>
                <a:spcPts val="1000"/>
              </a:spcBef>
              <a:buNone/>
            </a:pPr>
            <a: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регистрируют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акт формы Н-1 (Н-1М) / акт формы НП </a:t>
            </a:r>
            <a:r>
              <a:rPr lang="ru-RU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журнале регистрации несчастных случаев</a:t>
            </a:r>
            <a:endParaRPr lang="ru-BY" dirty="0">
              <a:solidFill>
                <a:srgbClr val="002060"/>
              </a:solidFill>
              <a:effectLst/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7186B9-7AA5-440D-8056-6881189E7617}"/>
              </a:ext>
            </a:extLst>
          </p:cNvPr>
          <p:cNvSpPr txBox="1"/>
          <p:nvPr/>
        </p:nvSpPr>
        <p:spPr>
          <a:xfrm>
            <a:off x="6867525" y="379412"/>
            <a:ext cx="4562475" cy="3118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течение 5 рабочих дней, </a:t>
            </a:r>
            <a:br>
              <a:rPr lang="ru-RU" sz="2400" dirty="0">
                <a:solidFill>
                  <a:srgbClr val="002060"/>
                </a:solidFill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следующих за днем получения заключения</a:t>
            </a:r>
          </a:p>
          <a:p>
            <a:pPr algn="just">
              <a:spcBef>
                <a:spcPts val="1000"/>
              </a:spcBef>
            </a:pPr>
            <a:endParaRPr lang="ru-RU" sz="1800" dirty="0">
              <a:solidFill>
                <a:srgbClr val="002060"/>
              </a:solidFill>
              <a:effectLst/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1000"/>
              </a:spcBef>
            </a:pPr>
            <a:r>
              <a:rPr lang="ru-RU" sz="1800" dirty="0" err="1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ознакамливают</a:t>
            </a: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с составленным в соотв. с заключением актом формы Н-1 (Н-1М) </a:t>
            </a:r>
            <a:r>
              <a:rPr lang="ru-RU" sz="1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лиц, допустивших нарушения требований законодательства, </a:t>
            </a: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локальных правовых актов, приведшие к несчастному случаю (в т. ч. если они не являются работающими у страхователя).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796462-B136-445B-834F-76E38EB74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39330" y="606678"/>
            <a:ext cx="1348730" cy="1576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FC8A98-2675-43B2-BDDD-7B8D25C78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719">
            <a:off x="4595810" y="-354499"/>
            <a:ext cx="1498424" cy="18445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38F5D1-B445-462E-A207-8765116D4214}"/>
              </a:ext>
            </a:extLst>
          </p:cNvPr>
          <p:cNvSpPr txBox="1"/>
          <p:nvPr/>
        </p:nvSpPr>
        <p:spPr>
          <a:xfrm>
            <a:off x="7543801" y="4056379"/>
            <a:ext cx="43412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</a:pPr>
            <a:r>
              <a:rPr lang="ru-RU" sz="1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 отказе </a:t>
            </a: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лиц </a:t>
            </a:r>
            <a:r>
              <a:rPr lang="ru-RU" sz="1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от ознакомления </a:t>
            </a: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 заключением / </a:t>
            </a:r>
            <a:r>
              <a:rPr lang="ru-RU" sz="1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невозможности их ознакомления </a:t>
            </a: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 ним </a:t>
            </a:r>
            <a:b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копия соответствующего акта</a:t>
            </a:r>
            <a:r>
              <a:rPr lang="ru-RU" sz="1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направляется заказным письмом с уведомлением о вручении по последним известным страхователю, организации местам жительства указанных ли</a:t>
            </a:r>
            <a:endParaRPr lang="ru-BY" sz="1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08836D-E8B7-458D-B4D6-E7DE69BDFE38}"/>
              </a:ext>
            </a:extLst>
          </p:cNvPr>
          <p:cNvSpPr txBox="1"/>
          <p:nvPr/>
        </p:nvSpPr>
        <p:spPr>
          <a:xfrm>
            <a:off x="-312834" y="306145"/>
            <a:ext cx="52225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spcBef>
                <a:spcPts val="1000"/>
              </a:spcBef>
              <a:buNone/>
            </a:pPr>
            <a:r>
              <a:rPr lang="ru-RU" sz="2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СТРАХОВАТЕЛЬ, ОРГАНИЗАЦИЯ </a:t>
            </a:r>
          </a:p>
        </p:txBody>
      </p:sp>
      <p:pic>
        <p:nvPicPr>
          <p:cNvPr id="14" name="Picture 2" descr="❕ White Exclamation Mark Emoji: Meaning &amp; Usage">
            <a:extLst>
              <a:ext uri="{FF2B5EF4-FFF2-40B4-BE49-F238E27FC236}">
                <a16:creationId xmlns:a16="http://schemas.microsoft.com/office/drawing/2014/main" id="{2513B580-E306-4472-93D9-B37F72D5B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72009"/>
            <a:ext cx="2265035" cy="280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996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Документы организации: виды, состав, правила оформления, порядок хранения">
            <a:extLst>
              <a:ext uri="{FF2B5EF4-FFF2-40B4-BE49-F238E27FC236}">
                <a16:creationId xmlns:a16="http://schemas.microsoft.com/office/drawing/2014/main" id="{6D7E3FC0-8717-4C53-8B15-26F568F8F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0" r="21928"/>
          <a:stretch/>
        </p:blipFill>
        <p:spPr bwMode="auto">
          <a:xfrm>
            <a:off x="3989783" y="0"/>
            <a:ext cx="82022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19036D6-77AC-4889-BAEE-CD8C359D4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23825"/>
            <a:ext cx="6991350" cy="66103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0" algn="just">
              <a:spcBef>
                <a:spcPts val="1000"/>
              </a:spcBef>
              <a:buNone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Государственный инспектор труда Департамента </a:t>
            </a:r>
            <a:b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течение 2 рабочих дней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после получения от страхователя, организации сформированных и растиражированных документов спец. расследования направляет:</a:t>
            </a:r>
            <a:endParaRPr lang="ru-BY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288000" algn="just">
              <a:spcBef>
                <a:spcPts val="1000"/>
              </a:spcBef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документы спец. расследования в районный (межрайонный), городской, районный в городе отдел Следственного комитета по месту происшествия несчастного случая, соответствующее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территор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подразделение Департамента, страхователю, организации, страховщику и в профсоюз, представитель которого принимал участие в проведении спец. расследования, а по несчастным случаям со смертельным исходом - в областные (Минское городское) объединения профсоюзов Федерации профсоюзов Беларуси;</a:t>
            </a:r>
            <a:endParaRPr lang="ru-BY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288000" algn="just">
              <a:spcBef>
                <a:spcPts val="1000"/>
              </a:spcBef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копии заключения в республиканский орган гос. управления, местный исполнит. и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распорядит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орган, а также в организации, представители которых принимали участие в спец. расследовании (за исключением профсоюза)</a:t>
            </a:r>
            <a:endParaRPr lang="ru-BY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1636478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ак исправить ошибку 400 Bad Request: Полное руководство в блоге Ingate">
            <a:extLst>
              <a:ext uri="{FF2B5EF4-FFF2-40B4-BE49-F238E27FC236}">
                <a16:creationId xmlns:a16="http://schemas.microsoft.com/office/drawing/2014/main" id="{0A94DA3C-0FB3-4F99-91FF-2258981B1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9" t="27435" r="35427" b="25177"/>
          <a:stretch/>
        </p:blipFill>
        <p:spPr bwMode="auto">
          <a:xfrm>
            <a:off x="9088698" y="4033536"/>
            <a:ext cx="3103302" cy="28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32D5BC8-0008-4946-BDF0-F682E1D3D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0925" y="203139"/>
            <a:ext cx="4325321" cy="5217948"/>
          </a:xfrm>
        </p:spPr>
        <p:txBody>
          <a:bodyPr>
            <a:noAutofit/>
          </a:bodyPr>
          <a:lstStyle/>
          <a:p>
            <a:pPr indent="0">
              <a:spcBef>
                <a:spcPts val="100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б устранении нарушений страхователь, организация </a:t>
            </a:r>
            <a:b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пределах срока, установленного в требовании:</a:t>
            </a:r>
          </a:p>
          <a:p>
            <a:pPr marL="571500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ПИСЬМЕННО сообщают </a:t>
            </a:r>
            <a:r>
              <a:rPr lang="ru-RU" sz="2400" dirty="0" err="1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территор</a:t>
            </a:r>
            <a:r>
              <a:rPr lang="ru-RU" sz="24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подразделению Департамента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b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 приложением подтверждающих документов</a:t>
            </a:r>
          </a:p>
          <a:p>
            <a:pPr marL="571500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предоставляют представителю </a:t>
            </a:r>
            <a:r>
              <a:rPr lang="ru-RU" sz="2400" dirty="0" err="1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территор</a:t>
            </a:r>
            <a:r>
              <a:rPr lang="ru-RU" sz="24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подразделения Департамента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возможность удостовериться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 месте в устранении нарушений</a:t>
            </a:r>
            <a:endParaRPr lang="ru-BY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9E005-E575-4A94-9CC5-0AA5CC065A8F}"/>
              </a:ext>
            </a:extLst>
          </p:cNvPr>
          <p:cNvSpPr txBox="1"/>
          <p:nvPr/>
        </p:nvSpPr>
        <p:spPr>
          <a:xfrm>
            <a:off x="287335" y="281275"/>
            <a:ext cx="7086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ДЕЙСТВИЯ ГОСУДАРСТВЕННОГО ИНСПЕКТОРА ТРУДА</a:t>
            </a: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ДЕПАРТАМЕНТА </a:t>
            </a:r>
            <a:r>
              <a:rPr lang="ru-RU" sz="32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 ВЫЯВЛЕНИИ</a:t>
            </a: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ПО РЕЗУЛЬТАТАМ СПЕЦИАЛЬНОГО РАССЛЕДОВАНИЯ </a:t>
            </a:r>
            <a:b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НАРУШЕНИЙ ТРЕБОВАНИЙ </a:t>
            </a: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АКТОВ ЗАКОНОДАТЕЛЬСТВА</a:t>
            </a:r>
            <a:endParaRPr lang="ru-BY" sz="3200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5E72C-EED0-49C6-B1EE-B8F9733ABA9F}"/>
              </a:ext>
            </a:extLst>
          </p:cNvPr>
          <p:cNvSpPr txBox="1"/>
          <p:nvPr/>
        </p:nvSpPr>
        <p:spPr>
          <a:xfrm>
            <a:off x="1396998" y="4220028"/>
            <a:ext cx="4867275" cy="1697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spcBef>
                <a:spcPts val="100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выносит страхователю, организации требование об их устранении</a:t>
            </a:r>
          </a:p>
          <a:p>
            <a:pPr indent="0" algn="ctr">
              <a:spcBef>
                <a:spcPts val="100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порядке, установленном Министерством труда и социальной защиты </a:t>
            </a:r>
            <a:endParaRPr lang="ru-BY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❕ White Exclamation Mark Emoji: Meaning &amp; Usage">
            <a:extLst>
              <a:ext uri="{FF2B5EF4-FFF2-40B4-BE49-F238E27FC236}">
                <a16:creationId xmlns:a16="http://schemas.microsoft.com/office/drawing/2014/main" id="{120CDC15-B2C9-41A6-B9E8-FB8656280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" y="3838695"/>
            <a:ext cx="2265035" cy="280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E588A8-1124-4CCA-981B-9BDB7E21B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92789" y="2583515"/>
            <a:ext cx="1615977" cy="18888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6FA56D-9779-4BDF-9719-E92C07158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241931" y="2252211"/>
            <a:ext cx="6432546" cy="235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17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2CA7B2C-A17C-4A3A-A307-08D4BA175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42" y="848302"/>
            <a:ext cx="11375571" cy="5806944"/>
          </a:xfrm>
        </p:spPr>
        <p:txBody>
          <a:bodyPr>
            <a:normAutofit fontScale="70000" lnSpcReduction="20000"/>
          </a:bodyPr>
          <a:lstStyle/>
          <a:p>
            <a:pPr indent="342900" algn="just">
              <a:spcBef>
                <a:spcPts val="1000"/>
              </a:spcBef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выполняющих (выполнявших) работу на основании труд. договора (контракта);</a:t>
            </a:r>
            <a:endParaRPr lang="ru-BY" sz="2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занимающих (занимавших) гос.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г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ражд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должности, при назначении (избрании) на которые контракты не заключаются;</a:t>
            </a:r>
            <a:endParaRPr lang="ru-BY" sz="2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выполняющих (выполнявших) оплачиваемую работу на основе членства (участия) в производств. кооперативах;</a:t>
            </a:r>
            <a:endParaRPr lang="ru-BY" sz="2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являющихся (являвшихся) главами крестьянских (фермерских) хозяйств, руководителями организаций - единственных собственников их имущества, получающих (получавших) вознаграждение за труд от такой работы;</a:t>
            </a:r>
            <a:endParaRPr lang="ru-BY" sz="2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содержащихся (содержавшихся) в организациях уголовно-исполнительной системы, находящихся (находившихся) в ЛТП и привлекаемых (привлеченных) к выполнению оплачиваемых работ;</a:t>
            </a:r>
            <a:endParaRPr lang="ru-BY" sz="2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привлекаемых (привлеченных) в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установл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порядке к проведению аварийно-спасательных и др. неотложных работ при ликвидации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чрезвыч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ситуаций природного и техногенного характера и их последствий;</a:t>
            </a:r>
            <a:endParaRPr lang="ru-BY" sz="2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работающих (работавших) на основании гражданско-правовых договоров, предметом которых являются выполнение работ, оказание услуг или создание объектов интеллектуальной собственности, в местах, предоставленных страхователем;</a:t>
            </a:r>
            <a:endParaRPr lang="ru-BY" sz="2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являющихся (являвшихся) в соответствии с п. 1 ст. 29 Кодекса Республики Беларусь об образовании обучающимися (за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искл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обучающихся по специальностям для воинских формирований и военизированных организаций) и привлекаемых (привлеченных) к оплачиваемым работам в организациях в период прохождения практики, производственного обучения, а также являющихся врачами-специалистами, лицами, получившими высшее мед. образование за пределами Республики Беларусь, и привлекаемых к оплачиваемым работам в период подготовки в клинической ординатуре;</a:t>
            </a:r>
            <a:endParaRPr lang="ru-BY" sz="2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направляемых (направленных) страхователем в учреждения доп. образования взрослых, иные учреждения образования, иные организации, которым в соответствии с законодательством предоставлено право осуществлять образовательную деятельность, реализующие образовательные программы доп. образования взрослых, для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проф.подготовки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, повышения квалификации, стажировки и переподготовки.</a:t>
            </a:r>
            <a:endParaRPr lang="ru-BY" sz="2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0053B-0C63-4081-AD0B-9297EF1EDB23}"/>
              </a:ext>
            </a:extLst>
          </p:cNvPr>
          <p:cNvSpPr txBox="1"/>
          <p:nvPr/>
        </p:nvSpPr>
        <p:spPr>
          <a:xfrm>
            <a:off x="468085" y="202754"/>
            <a:ext cx="9372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algn="just" defTabSz="180000">
              <a:spcBef>
                <a:spcPts val="1000"/>
              </a:spcBef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3) граждан Республики Беларусь, иностранных граждан и лиц без гражданства:</a:t>
            </a:r>
            <a:endParaRPr lang="ru-BY" sz="2400" dirty="0">
              <a:solidFill>
                <a:schemeClr val="accent1">
                  <a:lumMod val="50000"/>
                </a:schemeClr>
              </a:solidFill>
              <a:effectLst/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516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4DB1BE4-72A6-480C-A14E-68EAADFC0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32716"/>
            <a:ext cx="7032170" cy="6318455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ru-RU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1. </a:t>
            </a:r>
            <a:r>
              <a:rPr lang="ru-RU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ОТКАЗ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СТРАХОВАТЕЛЯ, ОРГАНИЗАЦИИ </a:t>
            </a:r>
            <a:r>
              <a:rPr lang="ru-RU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ОТ:</a:t>
            </a:r>
          </a:p>
          <a:p>
            <a:pPr marL="720000" indent="-2880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проведения расследования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несчастного случая на производстве</a:t>
            </a:r>
            <a:endParaRPr lang="ru-RU" sz="2400" dirty="0">
              <a:solidFill>
                <a:srgbClr val="002060"/>
              </a:solidFill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-2880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составления актов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формы Н-1 (Н-1Е, Н-1М) / Н-1АС / НП / акта служебного расследования (включая непризнание факта несчастного случая)</a:t>
            </a:r>
          </a:p>
          <a:p>
            <a:pPr marL="571500" indent="-342900">
              <a:buFont typeface="Wingdings" panose="05000000000000000000" pitchFamily="2" charset="2"/>
              <a:buChar char="§"/>
            </a:pPr>
            <a:endParaRPr lang="ru-RU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>
              <a:buNone/>
            </a:pPr>
            <a:r>
              <a:rPr lang="ru-RU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2. </a:t>
            </a:r>
            <a:r>
              <a:rPr lang="ru-RU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НЕСОГЛАСИЕ ПОТЕРПЕВШЕГО / ЛИЦА, 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представляющего его интересы, </a:t>
            </a:r>
            <a:r>
              <a:rPr lang="ru-RU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ЛИЦА, ДОПУСТИВШЕГО НАРУШЕНИЯ ТРЕБОВАНИЙ 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законодательства, локальных </a:t>
            </a:r>
            <a:r>
              <a:rPr lang="ru-RU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правов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актов, приведшие к </a:t>
            </a:r>
            <a:r>
              <a:rPr lang="ru-RU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случаю, страховщика с содержанием указан. акта из-за несоответствия изложенных в нем обстоятельств </a:t>
            </a:r>
            <a:r>
              <a:rPr lang="ru-RU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случая </a:t>
            </a:r>
            <a:r>
              <a:rPr lang="ru-RU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фактич</a:t>
            </a:r>
            <a:r>
              <a:rPr lang="ru-RU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обстоятельствам или изложен. в нем выводов</a:t>
            </a:r>
            <a:endParaRPr lang="ru-BY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EFE306-C5EF-41B7-BA8B-E007023D8EEE}"/>
              </a:ext>
            </a:extLst>
          </p:cNvPr>
          <p:cNvSpPr txBox="1"/>
          <p:nvPr/>
        </p:nvSpPr>
        <p:spPr>
          <a:xfrm>
            <a:off x="6978197" y="927076"/>
            <a:ext cx="457200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рассматриваются </a:t>
            </a:r>
            <a:r>
              <a:rPr lang="ru-RU" sz="28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 их заявлению:</a:t>
            </a:r>
          </a:p>
          <a:p>
            <a:pPr marL="720000" indent="2880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Департаментом</a:t>
            </a:r>
          </a:p>
          <a:p>
            <a:pPr marL="720000" indent="2880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его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территор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подразделениями</a:t>
            </a:r>
          </a:p>
          <a:p>
            <a:pPr marL="720000" indent="2880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в суде</a:t>
            </a:r>
            <a:endParaRPr lang="ru-BY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498F20-CB34-4B64-8A4B-EA11FD21BACE}"/>
              </a:ext>
            </a:extLst>
          </p:cNvPr>
          <p:cNvSpPr txBox="1"/>
          <p:nvPr/>
        </p:nvSpPr>
        <p:spPr>
          <a:xfrm>
            <a:off x="7545166" y="3491943"/>
            <a:ext cx="41367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может быть подано </a:t>
            </a:r>
            <a:b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3хмесячный срок</a:t>
            </a: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со дня, когда заявитель узнал или должен был узнать </a:t>
            </a:r>
            <a:b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 нарушении своего права</a:t>
            </a:r>
            <a:endParaRPr lang="ru-BY" sz="3200" dirty="0">
              <a:solidFill>
                <a:srgbClr val="FF000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A4CA82-6B5C-43F8-9C6B-A2F841870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38565" y="2246313"/>
            <a:ext cx="6432546" cy="23535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053E30-9B14-456D-86C5-73973B6D2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12995" y="5462586"/>
            <a:ext cx="6432546" cy="23535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145603-7A56-4825-99D8-0627358F0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12995" y="-981756"/>
            <a:ext cx="6432546" cy="23535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71E655-F3AD-4DAA-B2D5-E671445D1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33593" flipH="1">
            <a:off x="6236678" y="1463564"/>
            <a:ext cx="1859957" cy="2312567"/>
          </a:xfrm>
          <a:prstGeom prst="rect">
            <a:avLst/>
          </a:prstGeom>
        </p:spPr>
      </p:pic>
      <p:pic>
        <p:nvPicPr>
          <p:cNvPr id="12" name="Picture 16" descr="Пнг Стрелка наступления 27 фото">
            <a:extLst>
              <a:ext uri="{FF2B5EF4-FFF2-40B4-BE49-F238E27FC236}">
                <a16:creationId xmlns:a16="http://schemas.microsoft.com/office/drawing/2014/main" id="{10515480-0F60-49DB-BCC7-A67EE3FF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6879" flipH="1" flipV="1">
            <a:off x="10178598" y="2194516"/>
            <a:ext cx="2487977" cy="106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Картинки красная линия без фона (52 фото)">
            <a:extLst>
              <a:ext uri="{FF2B5EF4-FFF2-40B4-BE49-F238E27FC236}">
                <a16:creationId xmlns:a16="http://schemas.microsoft.com/office/drawing/2014/main" id="{E044B382-4D73-48B4-84CE-13D2150BE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065" y="1185605"/>
            <a:ext cx="1778541" cy="53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116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F3379-410B-437D-AEEE-FCACB32D1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48" y="1128082"/>
            <a:ext cx="6879772" cy="1325563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 </a:t>
            </a:r>
            <a:r>
              <a:rPr lang="ru-RU" sz="36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выявлении факта сокрытия несчастного случая</a:t>
            </a:r>
            <a:r>
              <a:rPr lang="ru-RU" sz="3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от расследования и учета, др. нарушений Правил, </a:t>
            </a:r>
            <a:r>
              <a:rPr lang="ru-RU" sz="36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нарушения порядка заполнения документов,</a:t>
            </a:r>
            <a:r>
              <a:rPr lang="ru-RU" sz="3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составленных по результатам расследования</a:t>
            </a:r>
            <a:endParaRPr lang="ru-BY" sz="3600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577FBF-8844-4767-9D19-77FBC37F1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6" y="4317269"/>
            <a:ext cx="5519058" cy="2377445"/>
          </a:xfrm>
        </p:spPr>
        <p:txBody>
          <a:bodyPr/>
          <a:lstStyle/>
          <a:p>
            <a:pPr indent="0" algn="just">
              <a:spcBef>
                <a:spcPts val="1000"/>
              </a:spcBef>
              <a:buNone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Департамент, его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территор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подразделение выдает страхователю, организации:</a:t>
            </a:r>
          </a:p>
          <a:p>
            <a:pPr marL="514350" indent="-285750" algn="just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требование о проведении расследования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несчастного случая,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устранении др. нарушений</a:t>
            </a:r>
            <a:endParaRPr lang="ru-BY" sz="2400" dirty="0">
              <a:solidFill>
                <a:srgbClr val="002060"/>
              </a:solidFill>
              <a:effectLst/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9E9141-BCA1-4196-8280-84C1DC9FF8E1}"/>
              </a:ext>
            </a:extLst>
          </p:cNvPr>
          <p:cNvSpPr txBox="1"/>
          <p:nvPr/>
        </p:nvSpPr>
        <p:spPr>
          <a:xfrm>
            <a:off x="7337337" y="508460"/>
            <a:ext cx="4463144" cy="2564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4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 необходимости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государственный инспектор труда Департамента: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проводит расследование несчастного случая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 результатам расследования составляет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заключение. </a:t>
            </a:r>
            <a:endParaRPr lang="ru-BY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965DBF-28A6-411B-93DF-68B882529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11866" y="2651958"/>
            <a:ext cx="1615977" cy="18888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6CA973-5324-48F4-83C3-5E17027B5095}"/>
              </a:ext>
            </a:extLst>
          </p:cNvPr>
          <p:cNvSpPr txBox="1"/>
          <p:nvPr/>
        </p:nvSpPr>
        <p:spPr>
          <a:xfrm>
            <a:off x="7872655" y="4060788"/>
            <a:ext cx="41365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Страхователь, организация </a:t>
            </a:r>
            <a:b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обязаны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обеспечить оформление, тиражирование и направление документов, составленных по результатам расследования в соотв. с п. 60 Правил.</a:t>
            </a:r>
            <a:endParaRPr lang="ru-BY" sz="2400" dirty="0"/>
          </a:p>
        </p:txBody>
      </p:sp>
      <p:pic>
        <p:nvPicPr>
          <p:cNvPr id="9" name="Picture 2" descr="❕ White Exclamation Mark Emoji: Meaning &amp; Usage">
            <a:extLst>
              <a:ext uri="{FF2B5EF4-FFF2-40B4-BE49-F238E27FC236}">
                <a16:creationId xmlns:a16="http://schemas.microsoft.com/office/drawing/2014/main" id="{CCF68EA8-12F9-49FB-B3F4-F2FEA12AF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984" y="4060788"/>
            <a:ext cx="1918705" cy="237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B630C1-D70B-44B8-8599-FAC968826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62304" y="4785571"/>
            <a:ext cx="3091540" cy="10533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DBB898-6264-4B60-993B-C7958F68D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6808073" y="3228105"/>
            <a:ext cx="5275070" cy="108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066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Можно ли работать без трудового договора: последствия для наёмного  сотрудника - Статьи - «Волховские огни». Еженедельная газета Волховского  района">
            <a:extLst>
              <a:ext uri="{FF2B5EF4-FFF2-40B4-BE49-F238E27FC236}">
                <a16:creationId xmlns:a16="http://schemas.microsoft.com/office/drawing/2014/main" id="{D3F9FFF1-4C66-4569-B718-A2B6704C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229" y="-1"/>
            <a:ext cx="10308772" cy="68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43C07-545F-4CE2-A476-A2FD042B305B}"/>
              </a:ext>
            </a:extLst>
          </p:cNvPr>
          <p:cNvSpPr txBox="1"/>
          <p:nvPr/>
        </p:nvSpPr>
        <p:spPr>
          <a:xfrm>
            <a:off x="6915076" y="2857501"/>
            <a:ext cx="41256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2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Такое расследование проводится в порядке, установленном в п. 79 Правил.</a:t>
            </a:r>
            <a:endParaRPr lang="ru-BY" sz="28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29FE5C-6406-4D21-B3F5-3844B9BA9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4" y="3110852"/>
            <a:ext cx="5791200" cy="3403270"/>
          </a:xfrm>
          <a:solidFill>
            <a:schemeClr val="lt1">
              <a:alpha val="6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0" algn="just">
              <a:spcBef>
                <a:spcPts val="1000"/>
              </a:spcBef>
              <a:buNone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данный факт, влекущий возникновение обязательств страховщика по осуществлению страховых выплат по обязательному страхованию от несчастных случаев на производстве или профессиональных заболеваний, </a:t>
            </a:r>
            <a:r>
              <a:rPr lang="ru-RU" sz="24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устанавливается:</a:t>
            </a:r>
          </a:p>
          <a:p>
            <a:pPr marL="571500" indent="-342900" algn="just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Департаментом</a:t>
            </a:r>
          </a:p>
          <a:p>
            <a:pPr marL="571500" indent="-342900" algn="just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его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территор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Подразделениями</a:t>
            </a:r>
          </a:p>
          <a:p>
            <a:pPr marL="571500" indent="-342900" algn="just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судом</a:t>
            </a:r>
            <a:endParaRPr lang="ru-BY" sz="2400" dirty="0">
              <a:solidFill>
                <a:srgbClr val="00206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B5864-C380-43D0-94AD-842F2DC442D5}"/>
              </a:ext>
            </a:extLst>
          </p:cNvPr>
          <p:cNvSpPr txBox="1"/>
          <p:nvPr/>
        </p:nvSpPr>
        <p:spPr>
          <a:xfrm>
            <a:off x="152402" y="343878"/>
            <a:ext cx="6030686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НЕСЧАСТНЫЙ СЛУЧАЙ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 РАБОТАЮЩИМ, С КОТОРЫМ 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СТРАХОВАТЕЛЕМ В УСТАНОВЛЕННОМ ПОРЯДКЕ </a:t>
            </a:r>
            <a:r>
              <a:rPr lang="ru-RU" sz="24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ПИСЬМЕННОЙ ФОРМЕ НЕ ОФОРМЛЕНЫ ТРУДОВЫЕ ИЛИ ГРАЖДАНСКО-ПРАВОВЫЕ ОТНОШЕНИЯ</a:t>
            </a:r>
            <a:endParaRPr lang="ru-BY" sz="2400" dirty="0">
              <a:highlight>
                <a:srgbClr val="FFFF00"/>
              </a:highligh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B6F14B-95E8-4528-88EC-AF8B4990F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2365" y="1567786"/>
            <a:ext cx="1615977" cy="18888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BD022C-BF0C-47E7-987E-4EE8B9006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62656">
            <a:off x="5851908" y="3435193"/>
            <a:ext cx="1615977" cy="188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412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EF9460-3131-4526-90A3-A7F7BCCFB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107" y="2257649"/>
            <a:ext cx="6553200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страхователем, организацией, которой взят на учет несчастный случай на производстве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потерпевшим или лицом, представляющим его интересы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страховщиком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лицами, допустившими нарушения требований законодательства, локальных правовых актов, приведшие к несчастному случаю,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порядке подчиненности начальнику </a:t>
            </a:r>
            <a:r>
              <a:rPr lang="ru-RU" sz="2400" dirty="0" err="1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межрайон</a:t>
            </a:r>
            <a:r>
              <a:rPr lang="ru-RU" sz="24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отдела, областного или Минского городского управления Департамента, директору Департамента (лицам, исполняющим их обязанности)</a:t>
            </a:r>
            <a:endParaRPr lang="ru-BY" sz="3600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B9513-59FB-49E8-BC02-7E0B19E91D9E}"/>
              </a:ext>
            </a:extLst>
          </p:cNvPr>
          <p:cNvSpPr txBox="1"/>
          <p:nvPr/>
        </p:nvSpPr>
        <p:spPr>
          <a:xfrm>
            <a:off x="8484741" y="521157"/>
            <a:ext cx="30915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течение 3 месяцев </a:t>
            </a:r>
            <a:r>
              <a:rPr lang="ru-RU" sz="32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даты его составления или в суде в соответствии с законодательством</a:t>
            </a:r>
            <a:endParaRPr lang="ru-BY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6C517-7C24-497B-BA16-0D0E2BFADBD2}"/>
              </a:ext>
            </a:extLst>
          </p:cNvPr>
          <p:cNvSpPr txBox="1"/>
          <p:nvPr/>
        </p:nvSpPr>
        <p:spPr>
          <a:xfrm>
            <a:off x="217715" y="521157"/>
            <a:ext cx="716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ОБЖАЛОВАНИЕ ЗАКЛЮЧЕНИЯ, </a:t>
            </a:r>
            <a:r>
              <a:rPr lang="ru-RU" sz="28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СОСТАВЛЕННОГО ГОСУДАРСТВЕННЫМ ИНСПЕКТОРОМ ТРУДА ДЕПАРТАМЕНТА</a:t>
            </a:r>
            <a:endParaRPr lang="ru-BY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C5C1E-C324-4B87-91FF-5D15B8D68D82}"/>
              </a:ext>
            </a:extLst>
          </p:cNvPr>
          <p:cNvSpPr txBox="1"/>
          <p:nvPr/>
        </p:nvSpPr>
        <p:spPr>
          <a:xfrm>
            <a:off x="522515" y="1627361"/>
            <a:ext cx="1883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производится</a:t>
            </a:r>
            <a:endParaRPr lang="ru-BY" sz="2400" dirty="0"/>
          </a:p>
        </p:txBody>
      </p:sp>
      <p:pic>
        <p:nvPicPr>
          <p:cNvPr id="10" name="Picture 4" descr="Пнг Обводка овал 30 фото">
            <a:extLst>
              <a:ext uri="{FF2B5EF4-FFF2-40B4-BE49-F238E27FC236}">
                <a16:creationId xmlns:a16="http://schemas.microsoft.com/office/drawing/2014/main" id="{B1AF9676-E4B9-427C-899B-99083E8B1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1843" y="754621"/>
            <a:ext cx="737740" cy="226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❕ White Exclamation Mark Emoji: Meaning &amp; Usage">
            <a:extLst>
              <a:ext uri="{FF2B5EF4-FFF2-40B4-BE49-F238E27FC236}">
                <a16:creationId xmlns:a16="http://schemas.microsoft.com/office/drawing/2014/main" id="{347F1164-DCD6-4F5F-80D4-05FD039A7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7686"/>
            <a:ext cx="1462207" cy="18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710286-8FC4-4EEC-B60A-6F3C6186E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433593" flipH="1">
            <a:off x="7337762" y="275082"/>
            <a:ext cx="963697" cy="1198207"/>
          </a:xfrm>
          <a:prstGeom prst="rect">
            <a:avLst/>
          </a:prstGeom>
        </p:spPr>
      </p:pic>
      <p:pic>
        <p:nvPicPr>
          <p:cNvPr id="21506" name="Picture 2" descr="Обжалование решений и действий (бездействия) местного исполнительного  органа — Человек и Закон">
            <a:extLst>
              <a:ext uri="{FF2B5EF4-FFF2-40B4-BE49-F238E27FC236}">
                <a16:creationId xmlns:a16="http://schemas.microsoft.com/office/drawing/2014/main" id="{EC31F0BB-6BB0-4A70-AEF1-2179C59F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983" y="3705988"/>
            <a:ext cx="4728017" cy="315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3912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9412A-0200-4942-A1F6-F85EF75AD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13E4F3-8530-481B-B953-12862BDDB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BY" dirty="0"/>
          </a:p>
        </p:txBody>
      </p:sp>
      <p:pic>
        <p:nvPicPr>
          <p:cNvPr id="22530" name="Picture 2" descr="Спасибо за внимание для презентации на белом фоне - фото и картинки  abrakadabra.fun">
            <a:extLst>
              <a:ext uri="{FF2B5EF4-FFF2-40B4-BE49-F238E27FC236}">
                <a16:creationId xmlns:a16="http://schemas.microsoft.com/office/drawing/2014/main" id="{30912AD5-FF28-426B-AA4A-D1098778E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r="-168" b="9931"/>
          <a:stretch/>
        </p:blipFill>
        <p:spPr bwMode="auto">
          <a:xfrm>
            <a:off x="688169" y="0"/>
            <a:ext cx="108156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51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00206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оизводственная травма: выплаты, ответственность и порядок оформления">
            <a:extLst>
              <a:ext uri="{FF2B5EF4-FFF2-40B4-BE49-F238E27FC236}">
                <a16:creationId xmlns:a16="http://schemas.microsoft.com/office/drawing/2014/main" id="{DA004397-DC8A-48EE-AE62-44FD896FD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r="6128"/>
          <a:stretch/>
        </p:blipFill>
        <p:spPr bwMode="auto">
          <a:xfrm>
            <a:off x="0" y="0"/>
            <a:ext cx="105752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7E8568B-349B-4E4E-BEDF-B5C543BF3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230" y="2449285"/>
            <a:ext cx="5116284" cy="1959429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ru-RU" sz="3600" dirty="0">
                <a:solidFill>
                  <a:srgbClr val="00206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повреждение здоровья застрахованного в результате несчастного случая на производстве</a:t>
            </a:r>
            <a:endParaRPr lang="ru-BY" sz="4800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9A6F44-C21D-4198-9746-47464FC8A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35661">
            <a:off x="4333874" y="2008560"/>
            <a:ext cx="352425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9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2737FF1-E947-4673-89C1-1BDA415FB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1" y="234043"/>
            <a:ext cx="7162799" cy="6389914"/>
          </a:xfrm>
        </p:spPr>
        <p:txBody>
          <a:bodyPr>
            <a:normAutofit fontScale="40000" lnSpcReduction="20000"/>
          </a:bodyPr>
          <a:lstStyle/>
          <a:p>
            <a:pPr indent="0">
              <a:spcBef>
                <a:spcPts val="1000"/>
              </a:spcBef>
              <a:buNone/>
            </a:pPr>
            <a:r>
              <a:rPr lang="ru-RU" sz="9600" dirty="0">
                <a:solidFill>
                  <a:schemeClr val="accent1">
                    <a:lumMod val="50000"/>
                  </a:schemeClr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</a:t>
            </a:r>
            <a:r>
              <a:rPr lang="ru-RU" sz="96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асследуются несчастные случаи на производстве,</a:t>
            </a:r>
            <a:br>
              <a:rPr lang="ru-RU" sz="96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96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произошедшие с работающими в течение:</a:t>
            </a:r>
          </a:p>
          <a:p>
            <a:pPr indent="0" algn="ctr">
              <a:spcBef>
                <a:spcPts val="1000"/>
              </a:spcBef>
              <a:buNone/>
            </a:pPr>
            <a:endParaRPr lang="ru-RU" sz="96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1371600" indent="-114300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ru-RU" sz="96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рабочего времени (включая спец. перерывы);</a:t>
            </a:r>
          </a:p>
          <a:p>
            <a:pPr marL="1371600" indent="-114300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ru-RU" sz="96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1371600" indent="-114300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ru-RU" sz="96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перерыва для отдыха и питания; </a:t>
            </a:r>
          </a:p>
          <a:p>
            <a:pPr marL="1371600" indent="-114300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ru-RU" sz="96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1371600" indent="-114300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ru-RU" sz="96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периоды времени до начала и после окончания работы (выполнения работ):</a:t>
            </a:r>
            <a:endParaRPr lang="ru-BY" sz="9600" dirty="0">
              <a:solidFill>
                <a:schemeClr val="accent1">
                  <a:lumMod val="50000"/>
                </a:schemeClr>
              </a:solidFill>
              <a:effectLst/>
              <a:highlight>
                <a:srgbClr val="FFFF00"/>
              </a:highligh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D73076-54E1-4922-A85B-B24CEFFAA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135661">
            <a:off x="9667250" y="5201656"/>
            <a:ext cx="2247985" cy="22479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5711BE-D674-467F-9E8A-D87986528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21" r="22946" b="1930"/>
          <a:stretch/>
        </p:blipFill>
        <p:spPr>
          <a:xfrm>
            <a:off x="1" y="1"/>
            <a:ext cx="5050970" cy="686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82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A1F03-1BE7-4079-9288-13CF11BF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771"/>
            <a:ext cx="11114314" cy="1325563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7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периоды времени до начала и после окончания работы (выполнения работ):</a:t>
            </a:r>
            <a:br>
              <a:rPr lang="ru-BY" sz="4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AE25AB-9632-45C8-9606-0C53A42AB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41010"/>
            <a:ext cx="11963399" cy="7391401"/>
          </a:xfrm>
        </p:spPr>
        <p:txBody>
          <a:bodyPr>
            <a:normAutofit fontScale="47500" lnSpcReduction="20000"/>
          </a:bodyPr>
          <a:lstStyle/>
          <a:p>
            <a:pPr indent="0" algn="just">
              <a:spcBef>
                <a:spcPts val="1000"/>
              </a:spcBef>
              <a:buNone/>
            </a:pPr>
            <a:r>
              <a:rPr lang="ru-RU" sz="3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1. на территории страхователя, организации / в ином месте работы, в т.ч. в </a:t>
            </a:r>
            <a:r>
              <a:rPr lang="ru-RU" sz="3800" dirty="0" err="1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служеб</a:t>
            </a:r>
            <a:r>
              <a:rPr lang="ru-RU" sz="3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командировке, в любом др. месте, где потерпевший находился в связи с выполнением работы;</a:t>
            </a:r>
            <a:endParaRPr lang="ru-BY" sz="3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3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2. при следовании к месту выполнения работы / с места выполнения работы на транспорте, предоставленном страхователем, в случаях организации доставки работников страхователем:</a:t>
            </a:r>
            <a:endParaRPr lang="ru-BY" sz="3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540000" indent="342900" algn="just">
              <a:spcBef>
                <a:spcPts val="1000"/>
              </a:spcBef>
            </a:pPr>
            <a:r>
              <a:rPr lang="ru-RU" sz="3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 принадлежащем страхователю транспорте, в случае если доставка осуществляется на основании локального правового акта страхователя, условий труд. договора или иного письменного соглашения, заключенного с работником;</a:t>
            </a:r>
            <a:endParaRPr lang="ru-BY" sz="3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540000" indent="342900" algn="just">
              <a:spcBef>
                <a:spcPts val="1000"/>
              </a:spcBef>
            </a:pPr>
            <a:r>
              <a:rPr lang="ru-RU" sz="3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 транспорте 3-го лица, с которым страхователем заключен письменный договор;</a:t>
            </a:r>
            <a:endParaRPr lang="ru-BY" sz="3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3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3. при передвижении на личном транспорте, используемом для нужд страхователя в соотв. с заключенным в </a:t>
            </a:r>
            <a:r>
              <a:rPr lang="ru-RU" sz="3800" dirty="0" err="1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устан</a:t>
            </a:r>
            <a:r>
              <a:rPr lang="ru-RU" sz="3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порядке договором (соглашением) между работающим и страхователем </a:t>
            </a:r>
            <a:r>
              <a:rPr lang="ru-RU" sz="3800" dirty="0">
                <a:solidFill>
                  <a:schemeClr val="accent1">
                    <a:lumMod val="50000"/>
                  </a:schemeClr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/ </a:t>
            </a:r>
            <a:r>
              <a:rPr lang="ru-RU" sz="3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условиями труд. договора (контракта);</a:t>
            </a:r>
            <a:endParaRPr lang="ru-BY" sz="3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3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4. при передвижении между объектами обслуживания / выполнении задания страхователя (его уполномоченного должностного лица) на транспорте общего пользования </a:t>
            </a:r>
            <a:r>
              <a:rPr lang="ru-RU" sz="3800" dirty="0">
                <a:solidFill>
                  <a:schemeClr val="accent1">
                    <a:lumMod val="50000"/>
                  </a:schemeClr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(</a:t>
            </a:r>
            <a:r>
              <a:rPr lang="ru-RU" sz="3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ином транспорте) / во время следования пешком;</a:t>
            </a:r>
            <a:endParaRPr lang="ru-BY" sz="3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3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5. при следовании на транспортном средстве в качестве сменщика во время междусменного отдыха (водитель, проводник, другой работник);</a:t>
            </a:r>
            <a:endParaRPr lang="ru-BY" sz="3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3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6. при работе вахтовым методом во время междусменного отдыха, нахождении на судне в свободное от вахты и судовых работ время, во время выполнения полета на борту воздушного судна лиц летного, кабинного экипажей и лиц инженерно-технического персонала, не выполняющих в данное время своих трудовых функций, но включенных в задание на полет;</a:t>
            </a:r>
            <a:endParaRPr lang="ru-BY" sz="3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3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7. при проведении аварийно-спасательных и др. неотложных работ при ликвидации </a:t>
            </a:r>
            <a:r>
              <a:rPr lang="ru-RU" sz="3800" dirty="0" err="1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чрезвыч</a:t>
            </a:r>
            <a:r>
              <a:rPr lang="ru-RU" sz="3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ситуаций природного и техногенного характера и их последствий, выполнении иных работ, организованных страхователем и осуществляемых под его контролем;</a:t>
            </a:r>
            <a:endParaRPr lang="ru-BY" sz="3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000"/>
              </a:spcBef>
              <a:buNone/>
            </a:pPr>
            <a:r>
              <a:rPr lang="ru-RU" sz="3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8. при следовании к месту служебной командировки и обратно, перемещении между объектами командирования (в служебной командировке), в случаях, когда работа носит разъездной </a:t>
            </a:r>
            <a:r>
              <a:rPr lang="ru-RU" sz="3800" dirty="0">
                <a:solidFill>
                  <a:schemeClr val="accent1">
                    <a:lumMod val="50000"/>
                  </a:schemeClr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/ </a:t>
            </a:r>
            <a:r>
              <a:rPr lang="ru-RU" sz="38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подвижный характер за пределами населенного пункта, где располагается страхователь: на транспорте общего пользования; на транспорте, предоставленном страхователем; на личном транспорте; на ином транспорте; при следовании на ином транспорте или пешком при перемещении в пределах населенного пункта от места высадки из транспортных средств, перечисленных в абзацах втором - пятом настоящего подпункта, до места служебной командировки (места выполнения работ разъездного либо подвижного характера) и от места служебной командировки (места выполнения работ разъездного либо подвижного характера) до места посадки в транспортные средства, перечисленные в абзацах втором - пятом настоящего подпункта, при перемещении между объектами командирования, а также от места посадки в транспортные средства, перечисленные в абзацах втором - пятом настоящего подпункта, до местонахождения постоянного места работы.</a:t>
            </a:r>
            <a:endParaRPr lang="ru-BY" sz="38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BY" sz="800" dirty="0"/>
          </a:p>
        </p:txBody>
      </p:sp>
    </p:spTree>
    <p:extLst>
      <p:ext uri="{BB962C8B-B14F-4D97-AF65-F5344CB8AC3E}">
        <p14:creationId xmlns:p14="http://schemas.microsoft.com/office/powerpoint/2010/main" val="1413976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794A7BB-6DF6-4EAA-AAF8-B7AF43D80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8029"/>
            <a:ext cx="5878287" cy="6541942"/>
          </a:xfrm>
        </p:spPr>
        <p:txBody>
          <a:bodyPr/>
          <a:lstStyle/>
          <a:p>
            <a:pPr indent="0" algn="just">
              <a:spcBef>
                <a:spcPts val="1000"/>
              </a:spcBef>
              <a:buNone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 несчастном случае работающие, др. очевидцы (свидетели)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принимают меры по: </a:t>
            </a:r>
          </a:p>
          <a:p>
            <a:pPr marL="720000" indent="-342900" algn="just"/>
            <a:r>
              <a:rPr lang="ru-RU" sz="36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предотвращению воздействия травмирующих факторов на потерпевшего;</a:t>
            </a:r>
          </a:p>
          <a:p>
            <a:pPr marL="720000" indent="-342900" algn="just"/>
            <a:r>
              <a:rPr lang="ru-RU" sz="36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оказанию ему первой помощи; </a:t>
            </a:r>
          </a:p>
          <a:p>
            <a:pPr marL="720000" indent="-342900" algn="just"/>
            <a:r>
              <a:rPr lang="ru-RU" sz="36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вызову на место происшествия медицинских работников / доставке потерпевшего в организацию здравоохранения.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endParaRPr lang="ru-BY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14229B-DBB5-43CB-9C14-DFB2DB52B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73" r="25812"/>
          <a:stretch/>
        </p:blipFill>
        <p:spPr>
          <a:xfrm>
            <a:off x="6313714" y="0"/>
            <a:ext cx="587828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7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10F684-866C-46CE-9981-28FDCD890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3" r="11789"/>
          <a:stretch/>
        </p:blipFill>
        <p:spPr>
          <a:xfrm>
            <a:off x="2144485" y="0"/>
            <a:ext cx="10047515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AED6EF1C-E916-4BBF-80E5-869D3A65DB5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-2" y="1"/>
            <a:ext cx="6564087" cy="685799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indent="0" algn="just">
              <a:spcBef>
                <a:spcPts val="1000"/>
              </a:spcBef>
              <a:buNone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 каждом несчастном случае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немедленно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сообщают:</a:t>
            </a:r>
            <a:endParaRPr lang="ru-BY" sz="32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-457200" algn="just">
              <a:spcBef>
                <a:spcPts val="1000"/>
              </a:spcBef>
              <a:buFont typeface="+mj-lt"/>
              <a:buAutoNum type="arabicParenR"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потерпевший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(при возможности),</a:t>
            </a:r>
            <a:b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др. работающие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страхователя потерпевшего - должностному лицу страхователя потерпевшего (страхователю – физ. лицу);</a:t>
            </a:r>
            <a:endParaRPr lang="ru-BY" sz="32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720000" indent="-342000" algn="just">
              <a:spcBef>
                <a:spcPts val="1000"/>
              </a:spcBef>
              <a:buFont typeface="+mj-lt"/>
              <a:buAutoNum type="arabicParenR"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работающие в организации,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на территории которой произошел несчастный случай, - должностному лицу страхователя потерпевшего (страхователю - физическому лицу), а при невозможности - должностному лицу организации.</a:t>
            </a:r>
            <a:endParaRPr lang="ru-BY" sz="3200" dirty="0">
              <a:solidFill>
                <a:schemeClr val="accent1">
                  <a:lumMod val="50000"/>
                </a:schemeClr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246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4854</Words>
  <Application>Microsoft Office PowerPoint</Application>
  <PresentationFormat>Широкоэкранный</PresentationFormat>
  <Paragraphs>274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Arial</vt:lpstr>
      <vt:lpstr>Bahnschrift SemiBold Condensed</vt:lpstr>
      <vt:lpstr>Calibri</vt:lpstr>
      <vt:lpstr>Calibri Light</vt:lpstr>
      <vt:lpstr>Courier New</vt:lpstr>
      <vt:lpstr>Wingdings</vt:lpstr>
      <vt:lpstr>Тема Office</vt:lpstr>
      <vt:lpstr>Правила расследования и учета несчастных случаев на производстве и профессиональных заболеваний </vt:lpstr>
      <vt:lpstr>Правила расследования и учета несчастных случаев на производстве и профессиональных заболеваний </vt:lpstr>
      <vt:lpstr>Презентация PowerPoint</vt:lpstr>
      <vt:lpstr>Презентация PowerPoint</vt:lpstr>
      <vt:lpstr>Презентация PowerPoint</vt:lpstr>
      <vt:lpstr>Презентация PowerPoint</vt:lpstr>
      <vt:lpstr>в периоды времени до начала и после окончания работы (выполнения работ):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РАССЛЕДОВАНИЕ И УЧЕТ НЕСЧАСТНЫХ СЛУЧАЕВ НА ПРОИЗВОДСТВЕ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Несчастный случай оформляется актом о непроизводственном несчастном случае формы НП, если повреждение здоровья, смерть потерпевшего: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Расследование несчастного случая  С РАБОТАЮЩИМ, НАПРАВЛЕННЫМ страхователем для выполнения его задания / исполнения своих обязанностей В ДР. ОРГАНИЗАЦИЮ</vt:lpstr>
      <vt:lpstr>Презентация PowerPoint</vt:lpstr>
      <vt:lpstr>СПЕЦИАЛЬНОЕ РАССЛЕДОВАНИЕ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 выявлении факта сокрытия несчастного случая от расследования и учета, др. нарушений Правил, нарушения порядка заполнения документов, составленных по результатам расследования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Шамолова</dc:creator>
  <cp:lastModifiedBy>User</cp:lastModifiedBy>
  <cp:revision>65</cp:revision>
  <dcterms:created xsi:type="dcterms:W3CDTF">2025-06-16T11:38:00Z</dcterms:created>
  <dcterms:modified xsi:type="dcterms:W3CDTF">2025-07-21T13:01:15Z</dcterms:modified>
</cp:coreProperties>
</file>